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63" r:id="rId2"/>
    <p:sldId id="274" r:id="rId3"/>
    <p:sldId id="256" r:id="rId4"/>
    <p:sldId id="264" r:id="rId5"/>
    <p:sldId id="265" r:id="rId6"/>
    <p:sldId id="257" r:id="rId7"/>
    <p:sldId id="258" r:id="rId8"/>
    <p:sldId id="259" r:id="rId9"/>
    <p:sldId id="260" r:id="rId10"/>
    <p:sldId id="261" r:id="rId11"/>
    <p:sldId id="266" r:id="rId12"/>
    <p:sldId id="267" r:id="rId13"/>
    <p:sldId id="268" r:id="rId14"/>
    <p:sldId id="269" r:id="rId15"/>
    <p:sldId id="270" r:id="rId16"/>
    <p:sldId id="273" r:id="rId17"/>
    <p:sldId id="272" r:id="rId18"/>
    <p:sldId id="262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179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118296-5066-4FEB-A791-DE0E3ABC5C8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014532-50AA-4633-9DE5-D293B19ED1A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Proyectos como Django, Flask y Pandas han tenido un fuerte impulso en PyCon.</a:t>
          </a:r>
        </a:p>
      </dgm:t>
    </dgm:pt>
    <dgm:pt modelId="{83DFA0B6-BF6C-458B-B5BF-58B57A2E80CE}" type="parTrans" cxnId="{DDEBDB70-FD5F-4386-AAD5-1D82C55740C2}">
      <dgm:prSet/>
      <dgm:spPr/>
      <dgm:t>
        <a:bodyPr/>
        <a:lstStyle/>
        <a:p>
          <a:endParaRPr lang="en-US"/>
        </a:p>
      </dgm:t>
    </dgm:pt>
    <dgm:pt modelId="{CBDFC6D2-7CE1-4B2E-9770-82894963FF83}" type="sibTrans" cxnId="{DDEBDB70-FD5F-4386-AAD5-1D82C55740C2}">
      <dgm:prSet/>
      <dgm:spPr/>
      <dgm:t>
        <a:bodyPr/>
        <a:lstStyle/>
        <a:p>
          <a:endParaRPr lang="en-US"/>
        </a:p>
      </dgm:t>
    </dgm:pt>
    <dgm:pt modelId="{5AD78A84-E5B7-44FE-B98F-ED8ECFA3342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Las PyCon son un espacio donde los desarrolladores comparten sus trabajos y encuentran colaboradores para sus ideas.</a:t>
          </a:r>
        </a:p>
      </dgm:t>
    </dgm:pt>
    <dgm:pt modelId="{073631C8-F3E7-4D5F-B734-789ACC995DC1}" type="parTrans" cxnId="{3BD6818C-955B-445F-82B4-94B8F5FB654B}">
      <dgm:prSet/>
      <dgm:spPr/>
      <dgm:t>
        <a:bodyPr/>
        <a:lstStyle/>
        <a:p>
          <a:endParaRPr lang="en-US"/>
        </a:p>
      </dgm:t>
    </dgm:pt>
    <dgm:pt modelId="{0D821B7B-3136-4D06-9301-8C4CBC29EB4C}" type="sibTrans" cxnId="{3BD6818C-955B-445F-82B4-94B8F5FB654B}">
      <dgm:prSet/>
      <dgm:spPr/>
      <dgm:t>
        <a:bodyPr/>
        <a:lstStyle/>
        <a:p>
          <a:endParaRPr lang="en-US"/>
        </a:p>
      </dgm:t>
    </dgm:pt>
    <dgm:pt modelId="{C7B9F5FA-3038-4EC6-A28E-42B90F5388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Empresas tecnológicas reclutan talento y promueven innovación en estos eventos.</a:t>
          </a:r>
        </a:p>
      </dgm:t>
    </dgm:pt>
    <dgm:pt modelId="{2DA15B77-EB33-49BD-AD40-C9634BE47B20}" type="parTrans" cxnId="{DAE3CB82-CCBE-48CA-B18C-FDD74E67C09C}">
      <dgm:prSet/>
      <dgm:spPr/>
      <dgm:t>
        <a:bodyPr/>
        <a:lstStyle/>
        <a:p>
          <a:endParaRPr lang="en-US"/>
        </a:p>
      </dgm:t>
    </dgm:pt>
    <dgm:pt modelId="{1F56C659-F141-403F-BDAB-94CAC86525FD}" type="sibTrans" cxnId="{DAE3CB82-CCBE-48CA-B18C-FDD74E67C09C}">
      <dgm:prSet/>
      <dgm:spPr/>
      <dgm:t>
        <a:bodyPr/>
        <a:lstStyle/>
        <a:p>
          <a:endParaRPr lang="en-US"/>
        </a:p>
      </dgm:t>
    </dgm:pt>
    <dgm:pt modelId="{CA947122-BB55-4DD8-BF04-3389FB291F36}" type="pres">
      <dgm:prSet presAssocID="{B0118296-5066-4FEB-A791-DE0E3ABC5C84}" presName="root" presStyleCnt="0">
        <dgm:presLayoutVars>
          <dgm:dir/>
          <dgm:resizeHandles val="exact"/>
        </dgm:presLayoutVars>
      </dgm:prSet>
      <dgm:spPr/>
    </dgm:pt>
    <dgm:pt modelId="{8D6F5F3F-3F55-4119-B16D-028C610539DA}" type="pres">
      <dgm:prSet presAssocID="{72014532-50AA-4633-9DE5-D293B19ED1AD}" presName="compNode" presStyleCnt="0"/>
      <dgm:spPr/>
    </dgm:pt>
    <dgm:pt modelId="{483AB496-3BF9-421A-8E71-AE9A14DD3A26}" type="pres">
      <dgm:prSet presAssocID="{72014532-50AA-4633-9DE5-D293B19ED1AD}" presName="bgRect" presStyleLbl="bgShp" presStyleIdx="0" presStyleCnt="3"/>
      <dgm:spPr/>
    </dgm:pt>
    <dgm:pt modelId="{C64C7B83-828E-4879-A642-FEE1509D830F}" type="pres">
      <dgm:prSet presAssocID="{72014532-50AA-4633-9DE5-D293B19ED1A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ta"/>
        </a:ext>
      </dgm:extLst>
    </dgm:pt>
    <dgm:pt modelId="{A6C7942C-5E30-478B-9E8E-D72532A56644}" type="pres">
      <dgm:prSet presAssocID="{72014532-50AA-4633-9DE5-D293B19ED1AD}" presName="spaceRect" presStyleCnt="0"/>
      <dgm:spPr/>
    </dgm:pt>
    <dgm:pt modelId="{AF61D4CF-7FB2-4FC1-BC52-01C25F8EC798}" type="pres">
      <dgm:prSet presAssocID="{72014532-50AA-4633-9DE5-D293B19ED1AD}" presName="parTx" presStyleLbl="revTx" presStyleIdx="0" presStyleCnt="3">
        <dgm:presLayoutVars>
          <dgm:chMax val="0"/>
          <dgm:chPref val="0"/>
        </dgm:presLayoutVars>
      </dgm:prSet>
      <dgm:spPr/>
    </dgm:pt>
    <dgm:pt modelId="{43E5A718-83F9-4A81-A025-7B70361C0C51}" type="pres">
      <dgm:prSet presAssocID="{CBDFC6D2-7CE1-4B2E-9770-82894963FF83}" presName="sibTrans" presStyleCnt="0"/>
      <dgm:spPr/>
    </dgm:pt>
    <dgm:pt modelId="{7B6B01E5-B63B-4058-80BE-EB079C6787D6}" type="pres">
      <dgm:prSet presAssocID="{5AD78A84-E5B7-44FE-B98F-ED8ECFA3342E}" presName="compNode" presStyleCnt="0"/>
      <dgm:spPr/>
    </dgm:pt>
    <dgm:pt modelId="{72E5CAF1-CDF2-4E5F-916D-16C4784A4856}" type="pres">
      <dgm:prSet presAssocID="{5AD78A84-E5B7-44FE-B98F-ED8ECFA3342E}" presName="bgRect" presStyleLbl="bgShp" presStyleIdx="1" presStyleCnt="3"/>
      <dgm:spPr/>
    </dgm:pt>
    <dgm:pt modelId="{E3AD77ED-CAAF-4C28-A0CC-17A70F211DA9}" type="pres">
      <dgm:prSet presAssocID="{5AD78A84-E5B7-44FE-B98F-ED8ECFA3342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os"/>
        </a:ext>
      </dgm:extLst>
    </dgm:pt>
    <dgm:pt modelId="{927B0051-9091-44A0-9070-82042D7DB550}" type="pres">
      <dgm:prSet presAssocID="{5AD78A84-E5B7-44FE-B98F-ED8ECFA3342E}" presName="spaceRect" presStyleCnt="0"/>
      <dgm:spPr/>
    </dgm:pt>
    <dgm:pt modelId="{5E5B1CA8-D39B-429D-940B-3458F43821E7}" type="pres">
      <dgm:prSet presAssocID="{5AD78A84-E5B7-44FE-B98F-ED8ECFA3342E}" presName="parTx" presStyleLbl="revTx" presStyleIdx="1" presStyleCnt="3">
        <dgm:presLayoutVars>
          <dgm:chMax val="0"/>
          <dgm:chPref val="0"/>
        </dgm:presLayoutVars>
      </dgm:prSet>
      <dgm:spPr/>
    </dgm:pt>
    <dgm:pt modelId="{8235860D-E1F8-4B5E-A21C-44AAAC48E0F7}" type="pres">
      <dgm:prSet presAssocID="{0D821B7B-3136-4D06-9301-8C4CBC29EB4C}" presName="sibTrans" presStyleCnt="0"/>
      <dgm:spPr/>
    </dgm:pt>
    <dgm:pt modelId="{D151251E-EC7B-46E8-B989-CB30F453D498}" type="pres">
      <dgm:prSet presAssocID="{C7B9F5FA-3038-4EC6-A28E-42B90F53884D}" presName="compNode" presStyleCnt="0"/>
      <dgm:spPr/>
    </dgm:pt>
    <dgm:pt modelId="{88DCDAC5-3093-4157-913B-B97B9E7C20D1}" type="pres">
      <dgm:prSet presAssocID="{C7B9F5FA-3038-4EC6-A28E-42B90F53884D}" presName="bgRect" presStyleLbl="bgShp" presStyleIdx="2" presStyleCnt="3"/>
      <dgm:spPr/>
    </dgm:pt>
    <dgm:pt modelId="{80DF17C4-2308-4909-BD55-42B8486342C2}" type="pres">
      <dgm:prSet presAssocID="{C7B9F5FA-3038-4EC6-A28E-42B90F53884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upo"/>
        </a:ext>
      </dgm:extLst>
    </dgm:pt>
    <dgm:pt modelId="{0C35D470-5161-4B86-A6C8-304E7D662004}" type="pres">
      <dgm:prSet presAssocID="{C7B9F5FA-3038-4EC6-A28E-42B90F53884D}" presName="spaceRect" presStyleCnt="0"/>
      <dgm:spPr/>
    </dgm:pt>
    <dgm:pt modelId="{97E3E03F-9B6F-4765-97BF-B32ECB6BB275}" type="pres">
      <dgm:prSet presAssocID="{C7B9F5FA-3038-4EC6-A28E-42B90F53884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702E205-2840-41B1-B444-1D08E77CC8AD}" type="presOf" srcId="{C7B9F5FA-3038-4EC6-A28E-42B90F53884D}" destId="{97E3E03F-9B6F-4765-97BF-B32ECB6BB275}" srcOrd="0" destOrd="0" presId="urn:microsoft.com/office/officeart/2018/2/layout/IconVerticalSolidList"/>
    <dgm:cxn modelId="{DDEBDB70-FD5F-4386-AAD5-1D82C55740C2}" srcId="{B0118296-5066-4FEB-A791-DE0E3ABC5C84}" destId="{72014532-50AA-4633-9DE5-D293B19ED1AD}" srcOrd="0" destOrd="0" parTransId="{83DFA0B6-BF6C-458B-B5BF-58B57A2E80CE}" sibTransId="{CBDFC6D2-7CE1-4B2E-9770-82894963FF83}"/>
    <dgm:cxn modelId="{DAE3CB82-CCBE-48CA-B18C-FDD74E67C09C}" srcId="{B0118296-5066-4FEB-A791-DE0E3ABC5C84}" destId="{C7B9F5FA-3038-4EC6-A28E-42B90F53884D}" srcOrd="2" destOrd="0" parTransId="{2DA15B77-EB33-49BD-AD40-C9634BE47B20}" sibTransId="{1F56C659-F141-403F-BDAB-94CAC86525FD}"/>
    <dgm:cxn modelId="{3BD6818C-955B-445F-82B4-94B8F5FB654B}" srcId="{B0118296-5066-4FEB-A791-DE0E3ABC5C84}" destId="{5AD78A84-E5B7-44FE-B98F-ED8ECFA3342E}" srcOrd="1" destOrd="0" parTransId="{073631C8-F3E7-4D5F-B734-789ACC995DC1}" sibTransId="{0D821B7B-3136-4D06-9301-8C4CBC29EB4C}"/>
    <dgm:cxn modelId="{A049769F-AD0F-4536-8A6D-C3465705FFBA}" type="presOf" srcId="{5AD78A84-E5B7-44FE-B98F-ED8ECFA3342E}" destId="{5E5B1CA8-D39B-429D-940B-3458F43821E7}" srcOrd="0" destOrd="0" presId="urn:microsoft.com/office/officeart/2018/2/layout/IconVerticalSolidList"/>
    <dgm:cxn modelId="{1797AEA0-6178-4F4C-845F-FABC973E4257}" type="presOf" srcId="{72014532-50AA-4633-9DE5-D293B19ED1AD}" destId="{AF61D4CF-7FB2-4FC1-BC52-01C25F8EC798}" srcOrd="0" destOrd="0" presId="urn:microsoft.com/office/officeart/2018/2/layout/IconVerticalSolidList"/>
    <dgm:cxn modelId="{BFD299BB-FBB7-4478-9177-A4AE06C67F96}" type="presOf" srcId="{B0118296-5066-4FEB-A791-DE0E3ABC5C84}" destId="{CA947122-BB55-4DD8-BF04-3389FB291F36}" srcOrd="0" destOrd="0" presId="urn:microsoft.com/office/officeart/2018/2/layout/IconVerticalSolidList"/>
    <dgm:cxn modelId="{B77EA491-217A-4BCF-9CBE-FF74E7312F8E}" type="presParOf" srcId="{CA947122-BB55-4DD8-BF04-3389FB291F36}" destId="{8D6F5F3F-3F55-4119-B16D-028C610539DA}" srcOrd="0" destOrd="0" presId="urn:microsoft.com/office/officeart/2018/2/layout/IconVerticalSolidList"/>
    <dgm:cxn modelId="{C07DB9F9-8D02-47E0-8105-4B67D544D7BA}" type="presParOf" srcId="{8D6F5F3F-3F55-4119-B16D-028C610539DA}" destId="{483AB496-3BF9-421A-8E71-AE9A14DD3A26}" srcOrd="0" destOrd="0" presId="urn:microsoft.com/office/officeart/2018/2/layout/IconVerticalSolidList"/>
    <dgm:cxn modelId="{16AD4763-5A38-4DA9-95EB-BB6EB36D3B1D}" type="presParOf" srcId="{8D6F5F3F-3F55-4119-B16D-028C610539DA}" destId="{C64C7B83-828E-4879-A642-FEE1509D830F}" srcOrd="1" destOrd="0" presId="urn:microsoft.com/office/officeart/2018/2/layout/IconVerticalSolidList"/>
    <dgm:cxn modelId="{BD48F4F2-75FD-47A8-A00F-FAD37A7A8662}" type="presParOf" srcId="{8D6F5F3F-3F55-4119-B16D-028C610539DA}" destId="{A6C7942C-5E30-478B-9E8E-D72532A56644}" srcOrd="2" destOrd="0" presId="urn:microsoft.com/office/officeart/2018/2/layout/IconVerticalSolidList"/>
    <dgm:cxn modelId="{7FE8E4DB-27FE-4DAF-A420-F212BA7B2BC5}" type="presParOf" srcId="{8D6F5F3F-3F55-4119-B16D-028C610539DA}" destId="{AF61D4CF-7FB2-4FC1-BC52-01C25F8EC798}" srcOrd="3" destOrd="0" presId="urn:microsoft.com/office/officeart/2018/2/layout/IconVerticalSolidList"/>
    <dgm:cxn modelId="{60E68E3B-83EA-4E0B-925B-C0C66DDE328C}" type="presParOf" srcId="{CA947122-BB55-4DD8-BF04-3389FB291F36}" destId="{43E5A718-83F9-4A81-A025-7B70361C0C51}" srcOrd="1" destOrd="0" presId="urn:microsoft.com/office/officeart/2018/2/layout/IconVerticalSolidList"/>
    <dgm:cxn modelId="{9CCF5CD7-8379-4E75-BF5C-528B8C0B19AD}" type="presParOf" srcId="{CA947122-BB55-4DD8-BF04-3389FB291F36}" destId="{7B6B01E5-B63B-4058-80BE-EB079C6787D6}" srcOrd="2" destOrd="0" presId="urn:microsoft.com/office/officeart/2018/2/layout/IconVerticalSolidList"/>
    <dgm:cxn modelId="{6E8C2A71-37AA-47A9-B3E1-036E41F5CB3A}" type="presParOf" srcId="{7B6B01E5-B63B-4058-80BE-EB079C6787D6}" destId="{72E5CAF1-CDF2-4E5F-916D-16C4784A4856}" srcOrd="0" destOrd="0" presId="urn:microsoft.com/office/officeart/2018/2/layout/IconVerticalSolidList"/>
    <dgm:cxn modelId="{5D9F3A7C-51B1-4921-B13A-127E47A7F1DB}" type="presParOf" srcId="{7B6B01E5-B63B-4058-80BE-EB079C6787D6}" destId="{E3AD77ED-CAAF-4C28-A0CC-17A70F211DA9}" srcOrd="1" destOrd="0" presId="urn:microsoft.com/office/officeart/2018/2/layout/IconVerticalSolidList"/>
    <dgm:cxn modelId="{3E5F6E36-513F-4D53-AA84-B7A3E1AD0739}" type="presParOf" srcId="{7B6B01E5-B63B-4058-80BE-EB079C6787D6}" destId="{927B0051-9091-44A0-9070-82042D7DB550}" srcOrd="2" destOrd="0" presId="urn:microsoft.com/office/officeart/2018/2/layout/IconVerticalSolidList"/>
    <dgm:cxn modelId="{2E2D87B4-A9A2-4231-A450-B72846D169BB}" type="presParOf" srcId="{7B6B01E5-B63B-4058-80BE-EB079C6787D6}" destId="{5E5B1CA8-D39B-429D-940B-3458F43821E7}" srcOrd="3" destOrd="0" presId="urn:microsoft.com/office/officeart/2018/2/layout/IconVerticalSolidList"/>
    <dgm:cxn modelId="{5A418F86-C71E-42CD-9C87-D4F469E937F3}" type="presParOf" srcId="{CA947122-BB55-4DD8-BF04-3389FB291F36}" destId="{8235860D-E1F8-4B5E-A21C-44AAAC48E0F7}" srcOrd="3" destOrd="0" presId="urn:microsoft.com/office/officeart/2018/2/layout/IconVerticalSolidList"/>
    <dgm:cxn modelId="{9D05F003-3BDC-455B-AA42-7276BDBEEA8E}" type="presParOf" srcId="{CA947122-BB55-4DD8-BF04-3389FB291F36}" destId="{D151251E-EC7B-46E8-B989-CB30F453D498}" srcOrd="4" destOrd="0" presId="urn:microsoft.com/office/officeart/2018/2/layout/IconVerticalSolidList"/>
    <dgm:cxn modelId="{F51BCEAE-B18B-4652-9232-573E7FC8DB17}" type="presParOf" srcId="{D151251E-EC7B-46E8-B989-CB30F453D498}" destId="{88DCDAC5-3093-4157-913B-B97B9E7C20D1}" srcOrd="0" destOrd="0" presId="urn:microsoft.com/office/officeart/2018/2/layout/IconVerticalSolidList"/>
    <dgm:cxn modelId="{78A13762-A297-4849-84B6-D4DCE08E1411}" type="presParOf" srcId="{D151251E-EC7B-46E8-B989-CB30F453D498}" destId="{80DF17C4-2308-4909-BD55-42B8486342C2}" srcOrd="1" destOrd="0" presId="urn:microsoft.com/office/officeart/2018/2/layout/IconVerticalSolidList"/>
    <dgm:cxn modelId="{447048BC-45CE-4887-AE2F-2BC85FE81771}" type="presParOf" srcId="{D151251E-EC7B-46E8-B989-CB30F453D498}" destId="{0C35D470-5161-4B86-A6C8-304E7D662004}" srcOrd="2" destOrd="0" presId="urn:microsoft.com/office/officeart/2018/2/layout/IconVerticalSolidList"/>
    <dgm:cxn modelId="{18645F20-8B9D-4907-B9F7-ACE207B2DC80}" type="presParOf" srcId="{D151251E-EC7B-46E8-B989-CB30F453D498}" destId="{97E3E03F-9B6F-4765-97BF-B32ECB6BB27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E768F4-0B7E-4A00-99D2-EF7B10763A4B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BE99CB3-B59B-408E-B5DC-A8C5D180CB81}">
      <dgm:prSet/>
      <dgm:spPr/>
      <dgm:t>
        <a:bodyPr/>
        <a:lstStyle/>
        <a:p>
          <a:r>
            <a:rPr lang="en-US"/>
            <a:t>PyCon promueve la accesibilidad mediante becas para estudiantes y desarrolladores de bajos recursos.</a:t>
          </a:r>
        </a:p>
      </dgm:t>
    </dgm:pt>
    <dgm:pt modelId="{4D61CE98-A6B9-4B2A-A488-858C2E1C6EAD}" type="parTrans" cxnId="{DDB5145A-7C34-44C6-ADDA-A63A73387B0B}">
      <dgm:prSet/>
      <dgm:spPr/>
      <dgm:t>
        <a:bodyPr/>
        <a:lstStyle/>
        <a:p>
          <a:endParaRPr lang="en-US"/>
        </a:p>
      </dgm:t>
    </dgm:pt>
    <dgm:pt modelId="{BADA6163-8CEA-4348-A51C-C6AA22319DCC}" type="sibTrans" cxnId="{DDB5145A-7C34-44C6-ADDA-A63A73387B0B}">
      <dgm:prSet/>
      <dgm:spPr/>
      <dgm:t>
        <a:bodyPr/>
        <a:lstStyle/>
        <a:p>
          <a:endParaRPr lang="en-US"/>
        </a:p>
      </dgm:t>
    </dgm:pt>
    <dgm:pt modelId="{FE2F2155-303C-4A9C-A87A-DD48958E614E}">
      <dgm:prSet/>
      <dgm:spPr/>
      <dgm:t>
        <a:bodyPr/>
        <a:lstStyle/>
        <a:p>
          <a:r>
            <a:rPr lang="en-US"/>
            <a:t>Se fomenta la diversidad y la participación de minorías en tecnología.</a:t>
          </a:r>
        </a:p>
      </dgm:t>
    </dgm:pt>
    <dgm:pt modelId="{26EA3D6F-9E69-491F-B479-FE220B74623D}" type="parTrans" cxnId="{9E6A85C0-4BBD-4A29-9671-286B104B092E}">
      <dgm:prSet/>
      <dgm:spPr/>
      <dgm:t>
        <a:bodyPr/>
        <a:lstStyle/>
        <a:p>
          <a:endParaRPr lang="en-US"/>
        </a:p>
      </dgm:t>
    </dgm:pt>
    <dgm:pt modelId="{4D5C0BE7-0E1A-4594-9961-588BA6EC1C12}" type="sibTrans" cxnId="{9E6A85C0-4BBD-4A29-9671-286B104B092E}">
      <dgm:prSet/>
      <dgm:spPr/>
      <dgm:t>
        <a:bodyPr/>
        <a:lstStyle/>
        <a:p>
          <a:endParaRPr lang="en-US"/>
        </a:p>
      </dgm:t>
    </dgm:pt>
    <dgm:pt modelId="{8C1E9576-7FC5-4E13-9A4F-F0BEAE82E931}">
      <dgm:prSet/>
      <dgm:spPr/>
      <dgm:t>
        <a:bodyPr/>
        <a:lstStyle/>
        <a:p>
          <a:r>
            <a:rPr lang="en-US"/>
            <a:t>Las becas cubren transporte, alojamiento y acceso a eventos.</a:t>
          </a:r>
        </a:p>
      </dgm:t>
    </dgm:pt>
    <dgm:pt modelId="{198980AD-1D48-4B10-87F4-C15F4DF0C736}" type="parTrans" cxnId="{C8408833-2CE7-4C0E-9B1D-053C694300B1}">
      <dgm:prSet/>
      <dgm:spPr/>
      <dgm:t>
        <a:bodyPr/>
        <a:lstStyle/>
        <a:p>
          <a:endParaRPr lang="en-US"/>
        </a:p>
      </dgm:t>
    </dgm:pt>
    <dgm:pt modelId="{EB129479-3669-48D8-8D8B-43FA86E14E8A}" type="sibTrans" cxnId="{C8408833-2CE7-4C0E-9B1D-053C694300B1}">
      <dgm:prSet/>
      <dgm:spPr/>
      <dgm:t>
        <a:bodyPr/>
        <a:lstStyle/>
        <a:p>
          <a:endParaRPr lang="en-US"/>
        </a:p>
      </dgm:t>
    </dgm:pt>
    <dgm:pt modelId="{1C8AB0B3-8F9C-4651-81AA-77C3E3B96154}" type="pres">
      <dgm:prSet presAssocID="{70E768F4-0B7E-4A00-99D2-EF7B10763A4B}" presName="Name0" presStyleCnt="0">
        <dgm:presLayoutVars>
          <dgm:dir/>
          <dgm:animLvl val="lvl"/>
          <dgm:resizeHandles val="exact"/>
        </dgm:presLayoutVars>
      </dgm:prSet>
      <dgm:spPr/>
    </dgm:pt>
    <dgm:pt modelId="{E52692C9-89CE-4CE2-89D9-4DBA4310F7B4}" type="pres">
      <dgm:prSet presAssocID="{8C1E9576-7FC5-4E13-9A4F-F0BEAE82E931}" presName="boxAndChildren" presStyleCnt="0"/>
      <dgm:spPr/>
    </dgm:pt>
    <dgm:pt modelId="{A4C0650F-986E-46BB-A026-731B392A7BE3}" type="pres">
      <dgm:prSet presAssocID="{8C1E9576-7FC5-4E13-9A4F-F0BEAE82E931}" presName="parentTextBox" presStyleLbl="node1" presStyleIdx="0" presStyleCnt="3"/>
      <dgm:spPr/>
    </dgm:pt>
    <dgm:pt modelId="{B41F44AB-9A77-4F7C-99E6-9F9E9A0B22AA}" type="pres">
      <dgm:prSet presAssocID="{4D5C0BE7-0E1A-4594-9961-588BA6EC1C12}" presName="sp" presStyleCnt="0"/>
      <dgm:spPr/>
    </dgm:pt>
    <dgm:pt modelId="{16C59330-33EB-44C4-AF77-2B628DA0064D}" type="pres">
      <dgm:prSet presAssocID="{FE2F2155-303C-4A9C-A87A-DD48958E614E}" presName="arrowAndChildren" presStyleCnt="0"/>
      <dgm:spPr/>
    </dgm:pt>
    <dgm:pt modelId="{97465CB5-A618-406F-8344-67261FE9326C}" type="pres">
      <dgm:prSet presAssocID="{FE2F2155-303C-4A9C-A87A-DD48958E614E}" presName="parentTextArrow" presStyleLbl="node1" presStyleIdx="1" presStyleCnt="3"/>
      <dgm:spPr/>
    </dgm:pt>
    <dgm:pt modelId="{C90500E0-D034-49E0-88CD-61CEFA0357D3}" type="pres">
      <dgm:prSet presAssocID="{BADA6163-8CEA-4348-A51C-C6AA22319DCC}" presName="sp" presStyleCnt="0"/>
      <dgm:spPr/>
    </dgm:pt>
    <dgm:pt modelId="{FD31D35F-000E-4AE1-81B2-52174897A8DE}" type="pres">
      <dgm:prSet presAssocID="{5BE99CB3-B59B-408E-B5DC-A8C5D180CB81}" presName="arrowAndChildren" presStyleCnt="0"/>
      <dgm:spPr/>
    </dgm:pt>
    <dgm:pt modelId="{7758295E-CE97-4BC2-A3BE-A7037EAB7E48}" type="pres">
      <dgm:prSet presAssocID="{5BE99CB3-B59B-408E-B5DC-A8C5D180CB81}" presName="parentTextArrow" presStyleLbl="node1" presStyleIdx="2" presStyleCnt="3"/>
      <dgm:spPr/>
    </dgm:pt>
  </dgm:ptLst>
  <dgm:cxnLst>
    <dgm:cxn modelId="{C8408833-2CE7-4C0E-9B1D-053C694300B1}" srcId="{70E768F4-0B7E-4A00-99D2-EF7B10763A4B}" destId="{8C1E9576-7FC5-4E13-9A4F-F0BEAE82E931}" srcOrd="2" destOrd="0" parTransId="{198980AD-1D48-4B10-87F4-C15F4DF0C736}" sibTransId="{EB129479-3669-48D8-8D8B-43FA86E14E8A}"/>
    <dgm:cxn modelId="{E5DB6B37-E77E-4828-8992-F2D4EA62CD05}" type="presOf" srcId="{FE2F2155-303C-4A9C-A87A-DD48958E614E}" destId="{97465CB5-A618-406F-8344-67261FE9326C}" srcOrd="0" destOrd="0" presId="urn:microsoft.com/office/officeart/2005/8/layout/process4"/>
    <dgm:cxn modelId="{AFE44B38-3FF3-4F80-A239-4EA907B0ED59}" type="presOf" srcId="{5BE99CB3-B59B-408E-B5DC-A8C5D180CB81}" destId="{7758295E-CE97-4BC2-A3BE-A7037EAB7E48}" srcOrd="0" destOrd="0" presId="urn:microsoft.com/office/officeart/2005/8/layout/process4"/>
    <dgm:cxn modelId="{DDB5145A-7C34-44C6-ADDA-A63A73387B0B}" srcId="{70E768F4-0B7E-4A00-99D2-EF7B10763A4B}" destId="{5BE99CB3-B59B-408E-B5DC-A8C5D180CB81}" srcOrd="0" destOrd="0" parTransId="{4D61CE98-A6B9-4B2A-A488-858C2E1C6EAD}" sibTransId="{BADA6163-8CEA-4348-A51C-C6AA22319DCC}"/>
    <dgm:cxn modelId="{9E6A85C0-4BBD-4A29-9671-286B104B092E}" srcId="{70E768F4-0B7E-4A00-99D2-EF7B10763A4B}" destId="{FE2F2155-303C-4A9C-A87A-DD48958E614E}" srcOrd="1" destOrd="0" parTransId="{26EA3D6F-9E69-491F-B479-FE220B74623D}" sibTransId="{4D5C0BE7-0E1A-4594-9961-588BA6EC1C12}"/>
    <dgm:cxn modelId="{639A91EE-A816-4B4D-AF15-0CDC49D79ACF}" type="presOf" srcId="{8C1E9576-7FC5-4E13-9A4F-F0BEAE82E931}" destId="{A4C0650F-986E-46BB-A026-731B392A7BE3}" srcOrd="0" destOrd="0" presId="urn:microsoft.com/office/officeart/2005/8/layout/process4"/>
    <dgm:cxn modelId="{CF6BAAF4-C4A8-4C96-8B9B-6C550FE4CAE1}" type="presOf" srcId="{70E768F4-0B7E-4A00-99D2-EF7B10763A4B}" destId="{1C8AB0B3-8F9C-4651-81AA-77C3E3B96154}" srcOrd="0" destOrd="0" presId="urn:microsoft.com/office/officeart/2005/8/layout/process4"/>
    <dgm:cxn modelId="{FD9194CF-04E8-419E-A152-6FC22DD1847B}" type="presParOf" srcId="{1C8AB0B3-8F9C-4651-81AA-77C3E3B96154}" destId="{E52692C9-89CE-4CE2-89D9-4DBA4310F7B4}" srcOrd="0" destOrd="0" presId="urn:microsoft.com/office/officeart/2005/8/layout/process4"/>
    <dgm:cxn modelId="{F0993BC6-B3F5-4149-B8E8-A78EF749BC60}" type="presParOf" srcId="{E52692C9-89CE-4CE2-89D9-4DBA4310F7B4}" destId="{A4C0650F-986E-46BB-A026-731B392A7BE3}" srcOrd="0" destOrd="0" presId="urn:microsoft.com/office/officeart/2005/8/layout/process4"/>
    <dgm:cxn modelId="{8C921A04-DCBC-4CB7-A9F1-AC9C4B52F9C2}" type="presParOf" srcId="{1C8AB0B3-8F9C-4651-81AA-77C3E3B96154}" destId="{B41F44AB-9A77-4F7C-99E6-9F9E9A0B22AA}" srcOrd="1" destOrd="0" presId="urn:microsoft.com/office/officeart/2005/8/layout/process4"/>
    <dgm:cxn modelId="{4E7A8083-FE4E-4EFE-8070-582582C4C5E6}" type="presParOf" srcId="{1C8AB0B3-8F9C-4651-81AA-77C3E3B96154}" destId="{16C59330-33EB-44C4-AF77-2B628DA0064D}" srcOrd="2" destOrd="0" presId="urn:microsoft.com/office/officeart/2005/8/layout/process4"/>
    <dgm:cxn modelId="{B1AE436F-3E96-4A47-B6B2-0B7246592835}" type="presParOf" srcId="{16C59330-33EB-44C4-AF77-2B628DA0064D}" destId="{97465CB5-A618-406F-8344-67261FE9326C}" srcOrd="0" destOrd="0" presId="urn:microsoft.com/office/officeart/2005/8/layout/process4"/>
    <dgm:cxn modelId="{2E689788-5BDA-49E7-A60C-4BDA246C40CC}" type="presParOf" srcId="{1C8AB0B3-8F9C-4651-81AA-77C3E3B96154}" destId="{C90500E0-D034-49E0-88CD-61CEFA0357D3}" srcOrd="3" destOrd="0" presId="urn:microsoft.com/office/officeart/2005/8/layout/process4"/>
    <dgm:cxn modelId="{9C303F8E-2931-44B6-94DD-53A2C46FE088}" type="presParOf" srcId="{1C8AB0B3-8F9C-4651-81AA-77C3E3B96154}" destId="{FD31D35F-000E-4AE1-81B2-52174897A8DE}" srcOrd="4" destOrd="0" presId="urn:microsoft.com/office/officeart/2005/8/layout/process4"/>
    <dgm:cxn modelId="{994AF273-81FF-4AED-A1B4-003EC867BC15}" type="presParOf" srcId="{FD31D35F-000E-4AE1-81B2-52174897A8DE}" destId="{7758295E-CE97-4BC2-A3BE-A7037EAB7E48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28E6C1A-B358-4480-8B85-75AB7D5C953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25F412B3-8F10-45D2-889F-443E9FD0343E}">
      <dgm:prSet/>
      <dgm:spPr/>
      <dgm:t>
        <a:bodyPr/>
        <a:lstStyle/>
        <a:p>
          <a:r>
            <a:rPr lang="en-US"/>
            <a:t>Participar en PyCon es una oportunidad para crecer, aprender y conectar con la comunidad global de Python.</a:t>
          </a:r>
        </a:p>
      </dgm:t>
    </dgm:pt>
    <dgm:pt modelId="{1B42DA86-BE35-457C-BA46-07BB9B06E4A5}" type="parTrans" cxnId="{7AE73EEB-962E-455D-BFB6-0B6C154E93E4}">
      <dgm:prSet/>
      <dgm:spPr/>
      <dgm:t>
        <a:bodyPr/>
        <a:lstStyle/>
        <a:p>
          <a:endParaRPr lang="en-US"/>
        </a:p>
      </dgm:t>
    </dgm:pt>
    <dgm:pt modelId="{B9FF3142-3D7D-4CF9-84B0-DAE0A9D71EFB}" type="sibTrans" cxnId="{7AE73EEB-962E-455D-BFB6-0B6C154E93E4}">
      <dgm:prSet/>
      <dgm:spPr/>
      <dgm:t>
        <a:bodyPr/>
        <a:lstStyle/>
        <a:p>
          <a:endParaRPr lang="en-US"/>
        </a:p>
      </dgm:t>
    </dgm:pt>
    <dgm:pt modelId="{65AF8F27-E1A5-4860-95AE-59D42722984E}">
      <dgm:prSet/>
      <dgm:spPr/>
      <dgm:t>
        <a:bodyPr/>
        <a:lstStyle/>
        <a:p>
          <a:r>
            <a:rPr lang="en-US"/>
            <a:t>¡Únete, colabora y lleva tus proyectos al siguiente nivel!</a:t>
          </a:r>
        </a:p>
      </dgm:t>
    </dgm:pt>
    <dgm:pt modelId="{4EAE0A8C-2B4C-421F-B317-AEFDE2C0CCF5}" type="parTrans" cxnId="{320C4B4B-E56C-4AC0-9630-B7A2E1320F7B}">
      <dgm:prSet/>
      <dgm:spPr/>
      <dgm:t>
        <a:bodyPr/>
        <a:lstStyle/>
        <a:p>
          <a:endParaRPr lang="en-US"/>
        </a:p>
      </dgm:t>
    </dgm:pt>
    <dgm:pt modelId="{F157643A-2BE1-4216-A0DE-2CCFE77FE3E3}" type="sibTrans" cxnId="{320C4B4B-E56C-4AC0-9630-B7A2E1320F7B}">
      <dgm:prSet/>
      <dgm:spPr/>
      <dgm:t>
        <a:bodyPr/>
        <a:lstStyle/>
        <a:p>
          <a:endParaRPr lang="en-US"/>
        </a:p>
      </dgm:t>
    </dgm:pt>
    <dgm:pt modelId="{48AF7042-EF20-4804-8FE2-F3B225076E48}" type="pres">
      <dgm:prSet presAssocID="{528E6C1A-B358-4480-8B85-75AB7D5C953B}" presName="root" presStyleCnt="0">
        <dgm:presLayoutVars>
          <dgm:dir/>
          <dgm:resizeHandles val="exact"/>
        </dgm:presLayoutVars>
      </dgm:prSet>
      <dgm:spPr/>
    </dgm:pt>
    <dgm:pt modelId="{83983EB1-B6D9-4A9F-8B0C-1F9CAA7A61E0}" type="pres">
      <dgm:prSet presAssocID="{25F412B3-8F10-45D2-889F-443E9FD0343E}" presName="compNode" presStyleCnt="0"/>
      <dgm:spPr/>
    </dgm:pt>
    <dgm:pt modelId="{F4D7667B-AA50-464E-83BB-F632C11EC440}" type="pres">
      <dgm:prSet presAssocID="{25F412B3-8F10-45D2-889F-443E9FD0343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exiones"/>
        </a:ext>
      </dgm:extLst>
    </dgm:pt>
    <dgm:pt modelId="{1779E083-B4B4-4E5A-AFB5-43415A60A577}" type="pres">
      <dgm:prSet presAssocID="{25F412B3-8F10-45D2-889F-443E9FD0343E}" presName="spaceRect" presStyleCnt="0"/>
      <dgm:spPr/>
    </dgm:pt>
    <dgm:pt modelId="{513090B2-A8BB-4500-9D4B-E65170FF7F10}" type="pres">
      <dgm:prSet presAssocID="{25F412B3-8F10-45D2-889F-443E9FD0343E}" presName="textRect" presStyleLbl="revTx" presStyleIdx="0" presStyleCnt="2">
        <dgm:presLayoutVars>
          <dgm:chMax val="1"/>
          <dgm:chPref val="1"/>
        </dgm:presLayoutVars>
      </dgm:prSet>
      <dgm:spPr/>
    </dgm:pt>
    <dgm:pt modelId="{07044B5C-3E05-4B8B-9FF0-244622B91745}" type="pres">
      <dgm:prSet presAssocID="{B9FF3142-3D7D-4CF9-84B0-DAE0A9D71EFB}" presName="sibTrans" presStyleCnt="0"/>
      <dgm:spPr/>
    </dgm:pt>
    <dgm:pt modelId="{6C93540A-DBD2-4AD0-B656-C079BCFC50D7}" type="pres">
      <dgm:prSet presAssocID="{65AF8F27-E1A5-4860-95AE-59D42722984E}" presName="compNode" presStyleCnt="0"/>
      <dgm:spPr/>
    </dgm:pt>
    <dgm:pt modelId="{C0B624DF-7569-436B-B7B9-8944AC738E2B}" type="pres">
      <dgm:prSet presAssocID="{65AF8F27-E1A5-4860-95AE-59D42722984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CE45F394-72E9-4C51-8003-E23EA41C7E76}" type="pres">
      <dgm:prSet presAssocID="{65AF8F27-E1A5-4860-95AE-59D42722984E}" presName="spaceRect" presStyleCnt="0"/>
      <dgm:spPr/>
    </dgm:pt>
    <dgm:pt modelId="{F15A3D6A-AF51-4AC4-B1DB-9B582DCC0D4B}" type="pres">
      <dgm:prSet presAssocID="{65AF8F27-E1A5-4860-95AE-59D42722984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6DB88162-12D7-408F-9D73-4F33BB51450C}" type="presOf" srcId="{528E6C1A-B358-4480-8B85-75AB7D5C953B}" destId="{48AF7042-EF20-4804-8FE2-F3B225076E48}" srcOrd="0" destOrd="0" presId="urn:microsoft.com/office/officeart/2018/2/layout/IconLabelList"/>
    <dgm:cxn modelId="{320C4B4B-E56C-4AC0-9630-B7A2E1320F7B}" srcId="{528E6C1A-B358-4480-8B85-75AB7D5C953B}" destId="{65AF8F27-E1A5-4860-95AE-59D42722984E}" srcOrd="1" destOrd="0" parTransId="{4EAE0A8C-2B4C-421F-B317-AEFDE2C0CCF5}" sibTransId="{F157643A-2BE1-4216-A0DE-2CCFE77FE3E3}"/>
    <dgm:cxn modelId="{6AC22796-C446-46F3-A0FF-D34F75AAF2D5}" type="presOf" srcId="{25F412B3-8F10-45D2-889F-443E9FD0343E}" destId="{513090B2-A8BB-4500-9D4B-E65170FF7F10}" srcOrd="0" destOrd="0" presId="urn:microsoft.com/office/officeart/2018/2/layout/IconLabelList"/>
    <dgm:cxn modelId="{075C72A5-A11C-42C5-B2FC-F4AC8E2E41E7}" type="presOf" srcId="{65AF8F27-E1A5-4860-95AE-59D42722984E}" destId="{F15A3D6A-AF51-4AC4-B1DB-9B582DCC0D4B}" srcOrd="0" destOrd="0" presId="urn:microsoft.com/office/officeart/2018/2/layout/IconLabelList"/>
    <dgm:cxn modelId="{7AE73EEB-962E-455D-BFB6-0B6C154E93E4}" srcId="{528E6C1A-B358-4480-8B85-75AB7D5C953B}" destId="{25F412B3-8F10-45D2-889F-443E9FD0343E}" srcOrd="0" destOrd="0" parTransId="{1B42DA86-BE35-457C-BA46-07BB9B06E4A5}" sibTransId="{B9FF3142-3D7D-4CF9-84B0-DAE0A9D71EFB}"/>
    <dgm:cxn modelId="{E86589E3-FB52-41B0-A929-C2B834656F27}" type="presParOf" srcId="{48AF7042-EF20-4804-8FE2-F3B225076E48}" destId="{83983EB1-B6D9-4A9F-8B0C-1F9CAA7A61E0}" srcOrd="0" destOrd="0" presId="urn:microsoft.com/office/officeart/2018/2/layout/IconLabelList"/>
    <dgm:cxn modelId="{45779541-3ED9-41BE-9DE3-A850D8677E41}" type="presParOf" srcId="{83983EB1-B6D9-4A9F-8B0C-1F9CAA7A61E0}" destId="{F4D7667B-AA50-464E-83BB-F632C11EC440}" srcOrd="0" destOrd="0" presId="urn:microsoft.com/office/officeart/2018/2/layout/IconLabelList"/>
    <dgm:cxn modelId="{33CD2BE6-16F6-40A9-8156-6EF080F2A2EA}" type="presParOf" srcId="{83983EB1-B6D9-4A9F-8B0C-1F9CAA7A61E0}" destId="{1779E083-B4B4-4E5A-AFB5-43415A60A577}" srcOrd="1" destOrd="0" presId="urn:microsoft.com/office/officeart/2018/2/layout/IconLabelList"/>
    <dgm:cxn modelId="{C9AB6B98-1A6B-4B7A-80E1-E76FEF766054}" type="presParOf" srcId="{83983EB1-B6D9-4A9F-8B0C-1F9CAA7A61E0}" destId="{513090B2-A8BB-4500-9D4B-E65170FF7F10}" srcOrd="2" destOrd="0" presId="urn:microsoft.com/office/officeart/2018/2/layout/IconLabelList"/>
    <dgm:cxn modelId="{62E32DC2-9361-47DD-A2C7-6607DD39DEE2}" type="presParOf" srcId="{48AF7042-EF20-4804-8FE2-F3B225076E48}" destId="{07044B5C-3E05-4B8B-9FF0-244622B91745}" srcOrd="1" destOrd="0" presId="urn:microsoft.com/office/officeart/2018/2/layout/IconLabelList"/>
    <dgm:cxn modelId="{24A24EA1-B488-4C4B-95CF-0207B234D995}" type="presParOf" srcId="{48AF7042-EF20-4804-8FE2-F3B225076E48}" destId="{6C93540A-DBD2-4AD0-B656-C079BCFC50D7}" srcOrd="2" destOrd="0" presId="urn:microsoft.com/office/officeart/2018/2/layout/IconLabelList"/>
    <dgm:cxn modelId="{79DBADF2-C7D0-41D2-BB8E-F00955F8DF7C}" type="presParOf" srcId="{6C93540A-DBD2-4AD0-B656-C079BCFC50D7}" destId="{C0B624DF-7569-436B-B7B9-8944AC738E2B}" srcOrd="0" destOrd="0" presId="urn:microsoft.com/office/officeart/2018/2/layout/IconLabelList"/>
    <dgm:cxn modelId="{15FFDD5C-031F-4031-977F-453CD28B84C4}" type="presParOf" srcId="{6C93540A-DBD2-4AD0-B656-C079BCFC50D7}" destId="{CE45F394-72E9-4C51-8003-E23EA41C7E76}" srcOrd="1" destOrd="0" presId="urn:microsoft.com/office/officeart/2018/2/layout/IconLabelList"/>
    <dgm:cxn modelId="{62CB69CF-5E31-40F7-95D1-5EFDF618AC35}" type="presParOf" srcId="{6C93540A-DBD2-4AD0-B656-C079BCFC50D7}" destId="{F15A3D6A-AF51-4AC4-B1DB-9B582DCC0D4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3AB496-3BF9-421A-8E71-AE9A14DD3A26}">
      <dsp:nvSpPr>
        <dsp:cNvPr id="0" name=""/>
        <dsp:cNvSpPr/>
      </dsp:nvSpPr>
      <dsp:spPr>
        <a:xfrm>
          <a:off x="0" y="552"/>
          <a:ext cx="8229600" cy="12928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4C7B83-828E-4879-A642-FEE1509D830F}">
      <dsp:nvSpPr>
        <dsp:cNvPr id="0" name=""/>
        <dsp:cNvSpPr/>
      </dsp:nvSpPr>
      <dsp:spPr>
        <a:xfrm>
          <a:off x="391077" y="291436"/>
          <a:ext cx="711049" cy="7110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61D4CF-7FB2-4FC1-BC52-01C25F8EC798}">
      <dsp:nvSpPr>
        <dsp:cNvPr id="0" name=""/>
        <dsp:cNvSpPr/>
      </dsp:nvSpPr>
      <dsp:spPr>
        <a:xfrm>
          <a:off x="1493203" y="552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Proyectos como Django, Flask y Pandas han tenido un fuerte impulso en PyCon.</a:t>
          </a:r>
        </a:p>
      </dsp:txBody>
      <dsp:txXfrm>
        <a:off x="1493203" y="552"/>
        <a:ext cx="6736396" cy="1292816"/>
      </dsp:txXfrm>
    </dsp:sp>
    <dsp:sp modelId="{72E5CAF1-CDF2-4E5F-916D-16C4784A4856}">
      <dsp:nvSpPr>
        <dsp:cNvPr id="0" name=""/>
        <dsp:cNvSpPr/>
      </dsp:nvSpPr>
      <dsp:spPr>
        <a:xfrm>
          <a:off x="0" y="1616573"/>
          <a:ext cx="8229600" cy="12928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D77ED-CAAF-4C28-A0CC-17A70F211DA9}">
      <dsp:nvSpPr>
        <dsp:cNvPr id="0" name=""/>
        <dsp:cNvSpPr/>
      </dsp:nvSpPr>
      <dsp:spPr>
        <a:xfrm>
          <a:off x="391077" y="1907456"/>
          <a:ext cx="711049" cy="7110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5B1CA8-D39B-429D-940B-3458F43821E7}">
      <dsp:nvSpPr>
        <dsp:cNvPr id="0" name=""/>
        <dsp:cNvSpPr/>
      </dsp:nvSpPr>
      <dsp:spPr>
        <a:xfrm>
          <a:off x="1493203" y="1616573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Las PyCon son un espacio donde los desarrolladores comparten sus trabajos y encuentran colaboradores para sus ideas.</a:t>
          </a:r>
        </a:p>
      </dsp:txBody>
      <dsp:txXfrm>
        <a:off x="1493203" y="1616573"/>
        <a:ext cx="6736396" cy="1292816"/>
      </dsp:txXfrm>
    </dsp:sp>
    <dsp:sp modelId="{88DCDAC5-3093-4157-913B-B97B9E7C20D1}">
      <dsp:nvSpPr>
        <dsp:cNvPr id="0" name=""/>
        <dsp:cNvSpPr/>
      </dsp:nvSpPr>
      <dsp:spPr>
        <a:xfrm>
          <a:off x="0" y="3232593"/>
          <a:ext cx="8229600" cy="12928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DF17C4-2308-4909-BD55-42B8486342C2}">
      <dsp:nvSpPr>
        <dsp:cNvPr id="0" name=""/>
        <dsp:cNvSpPr/>
      </dsp:nvSpPr>
      <dsp:spPr>
        <a:xfrm>
          <a:off x="391077" y="3523477"/>
          <a:ext cx="711049" cy="7110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E3E03F-9B6F-4765-97BF-B32ECB6BB275}">
      <dsp:nvSpPr>
        <dsp:cNvPr id="0" name=""/>
        <dsp:cNvSpPr/>
      </dsp:nvSpPr>
      <dsp:spPr>
        <a:xfrm>
          <a:off x="1493203" y="3232593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Empresas tecnológicas reclutan talento y promueven innovación en estos eventos.</a:t>
          </a:r>
        </a:p>
      </dsp:txBody>
      <dsp:txXfrm>
        <a:off x="1493203" y="3232593"/>
        <a:ext cx="6736396" cy="12928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C0650F-986E-46BB-A026-731B392A7BE3}">
      <dsp:nvSpPr>
        <dsp:cNvPr id="0" name=""/>
        <dsp:cNvSpPr/>
      </dsp:nvSpPr>
      <dsp:spPr>
        <a:xfrm>
          <a:off x="0" y="3406931"/>
          <a:ext cx="8229600" cy="1118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Las becas cubren transporte, alojamiento y acceso a eventos.</a:t>
          </a:r>
        </a:p>
      </dsp:txBody>
      <dsp:txXfrm>
        <a:off x="0" y="3406931"/>
        <a:ext cx="8229600" cy="1118231"/>
      </dsp:txXfrm>
    </dsp:sp>
    <dsp:sp modelId="{97465CB5-A618-406F-8344-67261FE9326C}">
      <dsp:nvSpPr>
        <dsp:cNvPr id="0" name=""/>
        <dsp:cNvSpPr/>
      </dsp:nvSpPr>
      <dsp:spPr>
        <a:xfrm rot="10800000">
          <a:off x="0" y="1703865"/>
          <a:ext cx="8229600" cy="171983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Se fomenta la diversidad y la participación de minorías en tecnología.</a:t>
          </a:r>
        </a:p>
      </dsp:txBody>
      <dsp:txXfrm rot="10800000">
        <a:off x="0" y="1703865"/>
        <a:ext cx="8229600" cy="1117500"/>
      </dsp:txXfrm>
    </dsp:sp>
    <dsp:sp modelId="{7758295E-CE97-4BC2-A3BE-A7037EAB7E48}">
      <dsp:nvSpPr>
        <dsp:cNvPr id="0" name=""/>
        <dsp:cNvSpPr/>
      </dsp:nvSpPr>
      <dsp:spPr>
        <a:xfrm rot="10800000">
          <a:off x="0" y="799"/>
          <a:ext cx="8229600" cy="171983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PyCon promueve la accesibilidad mediante becas para estudiantes y desarrolladores de bajos recursos.</a:t>
          </a:r>
        </a:p>
      </dsp:txBody>
      <dsp:txXfrm rot="10800000">
        <a:off x="0" y="799"/>
        <a:ext cx="8229600" cy="1117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D7667B-AA50-464E-83BB-F632C11EC440}">
      <dsp:nvSpPr>
        <dsp:cNvPr id="0" name=""/>
        <dsp:cNvSpPr/>
      </dsp:nvSpPr>
      <dsp:spPr>
        <a:xfrm>
          <a:off x="1099810" y="696102"/>
          <a:ext cx="1660500" cy="1660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3090B2-A8BB-4500-9D4B-E65170FF7F10}">
      <dsp:nvSpPr>
        <dsp:cNvPr id="0" name=""/>
        <dsp:cNvSpPr/>
      </dsp:nvSpPr>
      <dsp:spPr>
        <a:xfrm>
          <a:off x="85060" y="2776702"/>
          <a:ext cx="369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Participar en PyCon es una oportunidad para crecer, aprender y conectar con la comunidad global de Python.</a:t>
          </a:r>
        </a:p>
      </dsp:txBody>
      <dsp:txXfrm>
        <a:off x="85060" y="2776702"/>
        <a:ext cx="3690000" cy="720000"/>
      </dsp:txXfrm>
    </dsp:sp>
    <dsp:sp modelId="{C0B624DF-7569-436B-B7B9-8944AC738E2B}">
      <dsp:nvSpPr>
        <dsp:cNvPr id="0" name=""/>
        <dsp:cNvSpPr/>
      </dsp:nvSpPr>
      <dsp:spPr>
        <a:xfrm>
          <a:off x="5435560" y="696102"/>
          <a:ext cx="1660500" cy="1660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5A3D6A-AF51-4AC4-B1DB-9B582DCC0D4B}">
      <dsp:nvSpPr>
        <dsp:cNvPr id="0" name=""/>
        <dsp:cNvSpPr/>
      </dsp:nvSpPr>
      <dsp:spPr>
        <a:xfrm>
          <a:off x="4420810" y="2776702"/>
          <a:ext cx="369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¡Únete, colabora y lleva tus proyectos al siguiente nivel!</a:t>
          </a:r>
        </a:p>
      </dsp:txBody>
      <dsp:txXfrm>
        <a:off x="4420810" y="2776702"/>
        <a:ext cx="369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GT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2FD7F-AFAA-4969-A6A2-6D383B3A2FBC}" type="datetimeFigureOut">
              <a:rPr lang="es-GT" smtClean="0"/>
              <a:t>13/05/2025</a:t>
            </a:fld>
            <a:endParaRPr lang="es-GT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GT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GT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BA0EA-C83E-495F-850B-A19433F51CFD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603666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MX" dirty="0"/>
              <a:t>Imaginemos un campamento en medio de un valle, rodeado de fogatas encendidas, donde los miembros de una tribu se reúnen para compartir sus conocimientos, contar historias y resolver problemas en conjunto. Esa tribu se extiende más allá de un lugar físico; vive en líneas de código, en foros, en conferencias, y en cada rincón del mundo.</a:t>
            </a:r>
          </a:p>
          <a:p>
            <a:pPr>
              <a:buNone/>
            </a:pPr>
            <a:r>
              <a:rPr lang="es-MX" dirty="0"/>
              <a:t>La comunidad Python es exactamente eso: una tribu moderna. No importa si estás en Guatemala, Japón o Noruega; cuando te conectas a un repositorio, cuando haces un </a:t>
            </a:r>
            <a:r>
              <a:rPr lang="es-MX" dirty="0" err="1"/>
              <a:t>pull</a:t>
            </a:r>
            <a:r>
              <a:rPr lang="es-MX" dirty="0"/>
              <a:t> </a:t>
            </a:r>
            <a:r>
              <a:rPr lang="es-MX" dirty="0" err="1"/>
              <a:t>request</a:t>
            </a:r>
            <a:r>
              <a:rPr lang="es-MX" dirty="0"/>
              <a:t> o cuando te unes a un sprint en </a:t>
            </a:r>
            <a:r>
              <a:rPr lang="es-MX" dirty="0" err="1"/>
              <a:t>PyCon</a:t>
            </a:r>
            <a:r>
              <a:rPr lang="es-MX" dirty="0"/>
              <a:t>, te sientas en esa fogata global para compartir tu conocimiento.</a:t>
            </a:r>
          </a:p>
          <a:p>
            <a:r>
              <a:rPr lang="es-MX" dirty="0"/>
              <a:t>Lo más curioso es que, al igual que en una tribu, hay rituales: </a:t>
            </a:r>
            <a:r>
              <a:rPr lang="es-MX" dirty="0" err="1"/>
              <a:t>code</a:t>
            </a:r>
            <a:r>
              <a:rPr lang="es-MX" dirty="0"/>
              <a:t> </a:t>
            </a:r>
            <a:r>
              <a:rPr lang="es-MX" dirty="0" err="1"/>
              <a:t>reviews</a:t>
            </a:r>
            <a:r>
              <a:rPr lang="es-MX" dirty="0"/>
              <a:t>, </a:t>
            </a:r>
            <a:r>
              <a:rPr lang="es-MX" dirty="0" err="1"/>
              <a:t>sprints</a:t>
            </a:r>
            <a:r>
              <a:rPr lang="es-MX" dirty="0"/>
              <a:t> colaborativos, </a:t>
            </a:r>
            <a:r>
              <a:rPr lang="es-MX" dirty="0" err="1"/>
              <a:t>hackatones</a:t>
            </a:r>
            <a:r>
              <a:rPr lang="es-MX" dirty="0"/>
              <a:t> y, por supuesto, </a:t>
            </a:r>
            <a:r>
              <a:rPr lang="es-MX" dirty="0" err="1"/>
              <a:t>PyCon</a:t>
            </a:r>
            <a:r>
              <a:rPr lang="es-MX" dirty="0"/>
              <a:t>: el gran encuentro anual donde la tribu se reúne para celebrar, aprender y construir el futuro del lenguaje.</a:t>
            </a:r>
          </a:p>
          <a:p>
            <a:endParaRPr lang="es-GT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BA0EA-C83E-495F-850B-A19433F51CFD}" type="slidenum">
              <a:rPr lang="es-GT" smtClean="0"/>
              <a:t>2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27377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community/workshops/" TargetMode="External"/><Relationship Id="rId2" Type="http://schemas.openxmlformats.org/officeDocument/2006/relationships/hyperlink" Target="https://www.python.org/community/pycon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ylatam.org/" TargetMode="External"/><Relationship Id="rId4" Type="http://schemas.openxmlformats.org/officeDocument/2006/relationships/hyperlink" Target="https://pyvideo.org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 descr="Imagen generada">
            <a:extLst>
              <a:ext uri="{FF2B5EF4-FFF2-40B4-BE49-F238E27FC236}">
                <a16:creationId xmlns:a16="http://schemas.microsoft.com/office/drawing/2014/main" id="{EAB231E7-03BF-9A03-F0FC-1505A1E059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14"/>
          <a:stretch>
            <a:fillRect/>
          </a:stretch>
        </p:blipFill>
        <p:spPr bwMode="auto">
          <a:xfrm>
            <a:off x="-1123" y="-15496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F3594CE2-ADC9-38A2-DA43-B82124CB72F2}"/>
              </a:ext>
            </a:extLst>
          </p:cNvPr>
          <p:cNvSpPr txBox="1">
            <a:spLocks/>
          </p:cNvSpPr>
          <p:nvPr/>
        </p:nvSpPr>
        <p:spPr>
          <a:xfrm>
            <a:off x="303820" y="920167"/>
            <a:ext cx="5325456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</a:pPr>
            <a:r>
              <a:rPr lang="es-MX" sz="4000" b="1" dirty="0" err="1">
                <a:solidFill>
                  <a:schemeClr val="bg1"/>
                </a:solidFill>
              </a:rPr>
              <a:t>PyCon</a:t>
            </a:r>
            <a:r>
              <a:rPr lang="es-MX" sz="4000" b="1" dirty="0">
                <a:solidFill>
                  <a:schemeClr val="bg1"/>
                </a:solidFill>
              </a:rPr>
              <a:t>: </a:t>
            </a:r>
            <a:br>
              <a:rPr lang="es-MX" sz="4000" b="1" dirty="0">
                <a:solidFill>
                  <a:schemeClr val="bg1"/>
                </a:solidFill>
              </a:rPr>
            </a:br>
            <a:r>
              <a:rPr lang="es-MX" sz="4000" b="1" dirty="0">
                <a:solidFill>
                  <a:schemeClr val="bg1"/>
                </a:solidFill>
              </a:rPr>
              <a:t>Donde el Código se Encuentra con la Comunidad</a:t>
            </a:r>
            <a:endParaRPr lang="es-GT" sz="4000" b="1" dirty="0">
              <a:solidFill>
                <a:schemeClr val="bg1"/>
              </a:solidFill>
            </a:endParaRPr>
          </a:p>
        </p:txBody>
      </p:sp>
      <p:sp>
        <p:nvSpPr>
          <p:cNvPr id="5" name="Subtítulo 3">
            <a:extLst>
              <a:ext uri="{FF2B5EF4-FFF2-40B4-BE49-F238E27FC236}">
                <a16:creationId xmlns:a16="http://schemas.microsoft.com/office/drawing/2014/main" id="{5F142479-59F5-1195-C4E2-1F99C83A6994}"/>
              </a:ext>
            </a:extLst>
          </p:cNvPr>
          <p:cNvSpPr txBox="1">
            <a:spLocks/>
          </p:cNvSpPr>
          <p:nvPr/>
        </p:nvSpPr>
        <p:spPr>
          <a:xfrm>
            <a:off x="5230368" y="4870242"/>
            <a:ext cx="3601419" cy="1572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s-GT" sz="1800" dirty="0">
                <a:solidFill>
                  <a:schemeClr val="bg1"/>
                </a:solidFill>
              </a:rPr>
              <a:t>Ing. Erick J. Pineda Amézquita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s-GT" sz="1400" dirty="0">
                <a:solidFill>
                  <a:schemeClr val="bg1"/>
                </a:solidFill>
              </a:rPr>
              <a:t>Líder de la Comunidad Python Guatemala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6510768-C870-1CF7-80D7-ADBE6F3458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94" r="1795" b="1"/>
          <a:stretch>
            <a:fillRect/>
          </a:stretch>
        </p:blipFill>
        <p:spPr>
          <a:xfrm flipH="1">
            <a:off x="6177453" y="2820207"/>
            <a:ext cx="1558371" cy="1697194"/>
          </a:xfrm>
          <a:custGeom>
            <a:avLst/>
            <a:gdLst/>
            <a:ahLst/>
            <a:cxnLst/>
            <a:rect l="l" t="t" r="r" b="b"/>
            <a:pathLst>
              <a:path w="5531320" h="4424065">
                <a:moveTo>
                  <a:pt x="4292328" y="3931444"/>
                </a:moveTo>
                <a:cubicBezTo>
                  <a:pt x="3830135" y="4131325"/>
                  <a:pt x="3346708" y="4259111"/>
                  <a:pt x="2855653" y="4364392"/>
                </a:cubicBezTo>
                <a:lnTo>
                  <a:pt x="2855525" y="4364392"/>
                </a:lnTo>
                <a:cubicBezTo>
                  <a:pt x="3386634" y="4394018"/>
                  <a:pt x="3853531" y="4210158"/>
                  <a:pt x="4292328" y="3931444"/>
                </a:cubicBezTo>
                <a:close/>
                <a:moveTo>
                  <a:pt x="4302118" y="3923561"/>
                </a:moveTo>
                <a:lnTo>
                  <a:pt x="4301102" y="3924959"/>
                </a:lnTo>
                <a:lnTo>
                  <a:pt x="4302881" y="3924959"/>
                </a:lnTo>
                <a:close/>
                <a:moveTo>
                  <a:pt x="3885572" y="334733"/>
                </a:moveTo>
                <a:cubicBezTo>
                  <a:pt x="4046889" y="406840"/>
                  <a:pt x="4203653" y="488713"/>
                  <a:pt x="4355013" y="579880"/>
                </a:cubicBezTo>
                <a:cubicBezTo>
                  <a:pt x="4662082" y="768063"/>
                  <a:pt x="4933803" y="995790"/>
                  <a:pt x="5144619" y="1290779"/>
                </a:cubicBezTo>
                <a:cubicBezTo>
                  <a:pt x="5314365" y="1528042"/>
                  <a:pt x="5426258" y="1789591"/>
                  <a:pt x="5468598" y="2088522"/>
                </a:cubicBezTo>
                <a:cubicBezTo>
                  <a:pt x="5479330" y="2001424"/>
                  <a:pt x="5480182" y="1913385"/>
                  <a:pt x="5471141" y="1826083"/>
                </a:cubicBezTo>
                <a:cubicBezTo>
                  <a:pt x="5455337" y="1662962"/>
                  <a:pt x="5406307" y="1504799"/>
                  <a:pt x="5327080" y="1361348"/>
                </a:cubicBezTo>
                <a:cubicBezTo>
                  <a:pt x="5206160" y="1140233"/>
                  <a:pt x="5033362" y="965782"/>
                  <a:pt x="4833354" y="816507"/>
                </a:cubicBezTo>
                <a:cubicBezTo>
                  <a:pt x="4597235" y="640276"/>
                  <a:pt x="4336322" y="509438"/>
                  <a:pt x="4063457" y="400724"/>
                </a:cubicBezTo>
                <a:cubicBezTo>
                  <a:pt x="4033360" y="388607"/>
                  <a:pt x="4003060" y="376909"/>
                  <a:pt x="3972544" y="365631"/>
                </a:cubicBezTo>
                <a:cubicBezTo>
                  <a:pt x="3943680" y="354950"/>
                  <a:pt x="3914563" y="345033"/>
                  <a:pt x="3885572" y="334733"/>
                </a:cubicBezTo>
                <a:close/>
                <a:moveTo>
                  <a:pt x="3865737" y="329520"/>
                </a:moveTo>
                <a:cubicBezTo>
                  <a:pt x="3865737" y="329520"/>
                  <a:pt x="3865737" y="330410"/>
                  <a:pt x="3866500" y="330537"/>
                </a:cubicBezTo>
                <a:lnTo>
                  <a:pt x="3869806" y="330156"/>
                </a:lnTo>
                <a:close/>
                <a:moveTo>
                  <a:pt x="2219772" y="85645"/>
                </a:moveTo>
                <a:cubicBezTo>
                  <a:pt x="2206943" y="84005"/>
                  <a:pt x="2193910" y="85264"/>
                  <a:pt x="2181627" y="89333"/>
                </a:cubicBezTo>
                <a:cubicBezTo>
                  <a:pt x="1932920" y="125113"/>
                  <a:pt x="1690800" y="197118"/>
                  <a:pt x="1462972" y="303073"/>
                </a:cubicBezTo>
                <a:cubicBezTo>
                  <a:pt x="971789" y="529528"/>
                  <a:pt x="578130" y="865460"/>
                  <a:pt x="308698" y="1338461"/>
                </a:cubicBezTo>
                <a:cubicBezTo>
                  <a:pt x="180225" y="1561852"/>
                  <a:pt x="97653" y="1808638"/>
                  <a:pt x="65840" y="2064364"/>
                </a:cubicBezTo>
                <a:cubicBezTo>
                  <a:pt x="71943" y="2050505"/>
                  <a:pt x="77284" y="2036391"/>
                  <a:pt x="82115" y="2022150"/>
                </a:cubicBezTo>
                <a:cubicBezTo>
                  <a:pt x="170104" y="1763653"/>
                  <a:pt x="279580" y="1515073"/>
                  <a:pt x="423261" y="1282260"/>
                </a:cubicBezTo>
                <a:cubicBezTo>
                  <a:pt x="630770" y="945565"/>
                  <a:pt x="895371" y="664944"/>
                  <a:pt x="1231812" y="454001"/>
                </a:cubicBezTo>
                <a:cubicBezTo>
                  <a:pt x="1535193" y="263783"/>
                  <a:pt x="1866802" y="149729"/>
                  <a:pt x="2219772" y="85645"/>
                </a:cubicBezTo>
                <a:close/>
                <a:moveTo>
                  <a:pt x="2612541" y="836"/>
                </a:moveTo>
                <a:cubicBezTo>
                  <a:pt x="2715914" y="-4250"/>
                  <a:pt x="2831240" y="14695"/>
                  <a:pt x="2946311" y="35548"/>
                </a:cubicBezTo>
                <a:cubicBezTo>
                  <a:pt x="3291652" y="98106"/>
                  <a:pt x="3631144" y="182915"/>
                  <a:pt x="3961100" y="303581"/>
                </a:cubicBezTo>
                <a:cubicBezTo>
                  <a:pt x="4278341" y="419543"/>
                  <a:pt x="4581341" y="563350"/>
                  <a:pt x="4854588" y="764502"/>
                </a:cubicBezTo>
                <a:cubicBezTo>
                  <a:pt x="5067438" y="921152"/>
                  <a:pt x="5250408" y="1105521"/>
                  <a:pt x="5377813" y="1339732"/>
                </a:cubicBezTo>
                <a:cubicBezTo>
                  <a:pt x="5459812" y="1489986"/>
                  <a:pt x="5510304" y="1655396"/>
                  <a:pt x="5526198" y="1825829"/>
                </a:cubicBezTo>
                <a:cubicBezTo>
                  <a:pt x="5538277" y="1951327"/>
                  <a:pt x="5527342" y="2074917"/>
                  <a:pt x="5510558" y="2199398"/>
                </a:cubicBezTo>
                <a:cubicBezTo>
                  <a:pt x="5502967" y="2266991"/>
                  <a:pt x="5502713" y="2335195"/>
                  <a:pt x="5509796" y="2402839"/>
                </a:cubicBezTo>
                <a:cubicBezTo>
                  <a:pt x="5534208" y="2664197"/>
                  <a:pt x="5468472" y="2926051"/>
                  <a:pt x="5323520" y="3144890"/>
                </a:cubicBezTo>
                <a:cubicBezTo>
                  <a:pt x="5201340" y="3332234"/>
                  <a:pt x="5041042" y="3491719"/>
                  <a:pt x="4853062" y="3612932"/>
                </a:cubicBezTo>
                <a:cubicBezTo>
                  <a:pt x="4671110" y="3732072"/>
                  <a:pt x="4498566" y="3864563"/>
                  <a:pt x="4316359" y="3982940"/>
                </a:cubicBezTo>
                <a:cubicBezTo>
                  <a:pt x="4019717" y="4175573"/>
                  <a:pt x="3701077" y="4317347"/>
                  <a:pt x="3352557" y="4386771"/>
                </a:cubicBezTo>
                <a:cubicBezTo>
                  <a:pt x="3160954" y="4425590"/>
                  <a:pt x="2964456" y="4434173"/>
                  <a:pt x="2770207" y="4412201"/>
                </a:cubicBezTo>
                <a:cubicBezTo>
                  <a:pt x="2685525" y="4402537"/>
                  <a:pt x="2599953" y="4402410"/>
                  <a:pt x="2514889" y="4393637"/>
                </a:cubicBezTo>
                <a:cubicBezTo>
                  <a:pt x="2307137" y="4370851"/>
                  <a:pt x="2102209" y="4327277"/>
                  <a:pt x="1903167" y="4263562"/>
                </a:cubicBezTo>
                <a:cubicBezTo>
                  <a:pt x="1560623" y="4156119"/>
                  <a:pt x="1238932" y="4006972"/>
                  <a:pt x="948393" y="3794249"/>
                </a:cubicBezTo>
                <a:cubicBezTo>
                  <a:pt x="647554" y="3573897"/>
                  <a:pt x="396813" y="3308660"/>
                  <a:pt x="223634" y="2975526"/>
                </a:cubicBezTo>
                <a:cubicBezTo>
                  <a:pt x="129454" y="2796370"/>
                  <a:pt x="67150" y="2602198"/>
                  <a:pt x="39520" y="2401695"/>
                </a:cubicBezTo>
                <a:cubicBezTo>
                  <a:pt x="34510" y="2367555"/>
                  <a:pt x="26729" y="2333872"/>
                  <a:pt x="16252" y="2300991"/>
                </a:cubicBezTo>
                <a:cubicBezTo>
                  <a:pt x="-9179" y="2218598"/>
                  <a:pt x="-24" y="2135695"/>
                  <a:pt x="11801" y="2053556"/>
                </a:cubicBezTo>
                <a:cubicBezTo>
                  <a:pt x="93686" y="1480615"/>
                  <a:pt x="377868" y="1021983"/>
                  <a:pt x="812850" y="651084"/>
                </a:cubicBezTo>
                <a:cubicBezTo>
                  <a:pt x="1176755" y="340201"/>
                  <a:pt x="1598260" y="146042"/>
                  <a:pt x="2066810" y="52586"/>
                </a:cubicBezTo>
                <a:cubicBezTo>
                  <a:pt x="2154544" y="35039"/>
                  <a:pt x="2243041" y="23087"/>
                  <a:pt x="2332046" y="14441"/>
                </a:cubicBezTo>
                <a:cubicBezTo>
                  <a:pt x="2421052" y="5794"/>
                  <a:pt x="2508913" y="2107"/>
                  <a:pt x="2612541" y="836"/>
                </a:cubicBezTo>
                <a:close/>
              </a:path>
            </a:pathLst>
          </a:cu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866F29A-E121-1F6E-418A-FF5F876CA2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1" r="1570" b="-1"/>
          <a:stretch/>
        </p:blipFill>
        <p:spPr>
          <a:xfrm>
            <a:off x="7735824" y="-32274"/>
            <a:ext cx="1430206" cy="1505201"/>
          </a:xfrm>
          <a:custGeom>
            <a:avLst/>
            <a:gdLst/>
            <a:ahLst/>
            <a:cxnLst/>
            <a:rect l="l" t="t" r="r" b="b"/>
            <a:pathLst>
              <a:path w="3581400" h="3769206">
                <a:moveTo>
                  <a:pt x="366014" y="0"/>
                </a:moveTo>
                <a:lnTo>
                  <a:pt x="3581400" y="0"/>
                </a:lnTo>
                <a:lnTo>
                  <a:pt x="3581400" y="3507525"/>
                </a:lnTo>
                <a:lnTo>
                  <a:pt x="3442408" y="3574481"/>
                </a:lnTo>
                <a:cubicBezTo>
                  <a:pt x="3145957" y="3699869"/>
                  <a:pt x="2820025" y="3769206"/>
                  <a:pt x="2477898" y="3769206"/>
                </a:cubicBezTo>
                <a:cubicBezTo>
                  <a:pt x="1109392" y="3769206"/>
                  <a:pt x="0" y="2659814"/>
                  <a:pt x="0" y="1291308"/>
                </a:cubicBezTo>
                <a:cubicBezTo>
                  <a:pt x="0" y="863650"/>
                  <a:pt x="108339" y="461296"/>
                  <a:pt x="299069" y="110194"/>
                </a:cubicBezTo>
                <a:close/>
              </a:path>
            </a:pathLst>
          </a:cu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15FE7DC7-AFF7-4D30-2C8A-6927A6ED4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8083" y="359838"/>
            <a:ext cx="4698873" cy="510496"/>
          </a:xfrm>
        </p:spPr>
        <p:txBody>
          <a:bodyPr anchor="b">
            <a:normAutofit fontScale="90000"/>
          </a:bodyPr>
          <a:lstStyle/>
          <a:p>
            <a:r>
              <a:rPr lang="es-MX" sz="2800" b="1" dirty="0">
                <a:solidFill>
                  <a:srgbClr val="0070C0"/>
                </a:solidFill>
              </a:rPr>
              <a:t>Comunidad Python Guatemala</a:t>
            </a:r>
            <a:endParaRPr lang="es-GT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78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s-GT" sz="3500">
                <a:solidFill>
                  <a:srgbClr val="FFFFFF"/>
                </a:solidFill>
              </a:rPr>
              <a:t>Conclusión e Invitación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469C07F-8D52-DFEC-0DF8-E2B718A509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4649731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721691-EDD7-29C9-B715-B1A049747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0"/>
            <a:ext cx="8229600" cy="1143000"/>
          </a:xfrm>
        </p:spPr>
        <p:txBody>
          <a:bodyPr/>
          <a:lstStyle/>
          <a:p>
            <a:r>
              <a:rPr lang="es-GT" dirty="0"/>
              <a:t>Experiencia en </a:t>
            </a:r>
            <a:r>
              <a:rPr lang="es-GT" dirty="0" err="1"/>
              <a:t>PyCon</a:t>
            </a:r>
            <a:endParaRPr lang="es-GT" dirty="0"/>
          </a:p>
        </p:txBody>
      </p:sp>
      <p:pic>
        <p:nvPicPr>
          <p:cNvPr id="5" name="Marcador de contenido 4" descr="Un grupo de personas en una plaza&#10;&#10;El contenido generado por IA puede ser incorrecto.">
            <a:extLst>
              <a:ext uri="{FF2B5EF4-FFF2-40B4-BE49-F238E27FC236}">
                <a16:creationId xmlns:a16="http://schemas.microsoft.com/office/drawing/2014/main" id="{2B3E68D4-E19A-6F9B-0761-A5BAD7EA4C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01751" y="902210"/>
            <a:ext cx="9992946" cy="5845745"/>
          </a:xfrm>
        </p:spPr>
      </p:pic>
    </p:spTree>
    <p:extLst>
      <p:ext uri="{BB962C8B-B14F-4D97-AF65-F5344CB8AC3E}">
        <p14:creationId xmlns:p14="http://schemas.microsoft.com/office/powerpoint/2010/main" val="4112540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de WhatsApp 2025-05-13 a las 22.09.32_e8ab876d">
            <a:hlinkClick r:id="" action="ppaction://media"/>
            <a:extLst>
              <a:ext uri="{FF2B5EF4-FFF2-40B4-BE49-F238E27FC236}">
                <a16:creationId xmlns:a16="http://schemas.microsoft.com/office/drawing/2014/main" id="{AEB906F8-8A29-B14B-FF61-785283307B5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3474" y="1361152"/>
            <a:ext cx="1920240" cy="4129549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0755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 descr="Un grupo de personas de pie&#10;&#10;El contenido generado por IA puede ser incorrecto.">
            <a:extLst>
              <a:ext uri="{FF2B5EF4-FFF2-40B4-BE49-F238E27FC236}">
                <a16:creationId xmlns:a16="http://schemas.microsoft.com/office/drawing/2014/main" id="{F60F1B1E-C242-70A1-5F27-7695222D7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973" y="1372194"/>
            <a:ext cx="1920240" cy="4107465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54446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 descr="Un par de personas de pie&#10;&#10;El contenido generado por IA puede ser incorrecto.">
            <a:extLst>
              <a:ext uri="{FF2B5EF4-FFF2-40B4-BE49-F238E27FC236}">
                <a16:creationId xmlns:a16="http://schemas.microsoft.com/office/drawing/2014/main" id="{88947C93-4DFE-0C7F-8913-AA0C4F8545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6794" y="1372194"/>
            <a:ext cx="1920240" cy="4107465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1746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 descr="Un grupo de personas posando para una foto&#10;&#10;El contenido generado por IA puede ser incorrecto.">
            <a:extLst>
              <a:ext uri="{FF2B5EF4-FFF2-40B4-BE49-F238E27FC236}">
                <a16:creationId xmlns:a16="http://schemas.microsoft.com/office/drawing/2014/main" id="{32A45010-BEF5-3D6E-8D58-6529893DAE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0496" y="2145767"/>
            <a:ext cx="192024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28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A3CC463-F933-4AC4-86E1-5AC14B0C3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025D2DB-A12A-44DB-B00E-F4D622329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998" y="480060"/>
            <a:ext cx="3135249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6F31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Grupo de personas posando delante de una multitud de gente&#10;&#10;El contenido generado por IA puede ser incorrecto.">
            <a:extLst>
              <a:ext uri="{FF2B5EF4-FFF2-40B4-BE49-F238E27FC236}">
                <a16:creationId xmlns:a16="http://schemas.microsoft.com/office/drawing/2014/main" id="{032986D0-D517-452E-E1D7-A5FC4B127B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32" r="-4" b="1857"/>
          <a:stretch>
            <a:fillRect/>
          </a:stretch>
        </p:blipFill>
        <p:spPr>
          <a:xfrm>
            <a:off x="466911" y="707370"/>
            <a:ext cx="2891209" cy="2347846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E7E7877-F64E-4EEA-B778-138031EFF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998" y="3603670"/>
            <a:ext cx="3135249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6F31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Marcador de contenido 8" descr="Un grupo de personas posando delante de una multitud de gente&#10;&#10;El contenido generado por IA puede ser incorrecto.">
            <a:extLst>
              <a:ext uri="{FF2B5EF4-FFF2-40B4-BE49-F238E27FC236}">
                <a16:creationId xmlns:a16="http://schemas.microsoft.com/office/drawing/2014/main" id="{B44CC70E-67B3-92B9-8D0B-84A38FD432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0155" y="3748194"/>
            <a:ext cx="2824721" cy="2471631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7DD6C4F3-70FD-4F13-919C-702EE4886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5447" y="487090"/>
            <a:ext cx="5056386" cy="5897880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Grupo de personas de pie en la calle&#10;&#10;El contenido generado por IA puede ser incorrecto.">
            <a:extLst>
              <a:ext uri="{FF2B5EF4-FFF2-40B4-BE49-F238E27FC236}">
                <a16:creationId xmlns:a16="http://schemas.microsoft.com/office/drawing/2014/main" id="{68BB74EA-B8DC-56C1-C9C8-806D4808F1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662" r="1" b="18012"/>
          <a:stretch>
            <a:fillRect/>
          </a:stretch>
        </p:blipFill>
        <p:spPr>
          <a:xfrm>
            <a:off x="4556221" y="650497"/>
            <a:ext cx="341226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98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Un grupo de personas en una plaza&#10;&#10;El contenido generado por IA puede ser incorrecto.">
            <a:extLst>
              <a:ext uri="{FF2B5EF4-FFF2-40B4-BE49-F238E27FC236}">
                <a16:creationId xmlns:a16="http://schemas.microsoft.com/office/drawing/2014/main" id="{35D21D32-CDC7-1FDD-72B0-7EDCFC74BE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306" r="1" b="13452"/>
          <a:stretch>
            <a:fillRect/>
          </a:stretch>
        </p:blipFill>
        <p:spPr>
          <a:xfrm>
            <a:off x="3370077" y="243"/>
            <a:ext cx="577392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Imagen 4" descr="Texto&#10;&#10;El contenido generado por IA puede ser incorrecto.">
            <a:extLst>
              <a:ext uri="{FF2B5EF4-FFF2-40B4-BE49-F238E27FC236}">
                <a16:creationId xmlns:a16="http://schemas.microsoft.com/office/drawing/2014/main" id="{C9627DE2-1E53-7B27-3F74-C4C6C212C4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366" r="-3" b="8520"/>
          <a:stretch>
            <a:fillRect/>
          </a:stretch>
        </p:blipFill>
        <p:spPr>
          <a:xfrm>
            <a:off x="20" y="10"/>
            <a:ext cx="439482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Imagen 6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325FEFAD-62F0-6B8E-0C57-4D99342EC4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3848" r="2" b="12232"/>
          <a:stretch>
            <a:fillRect/>
          </a:stretch>
        </p:blipFill>
        <p:spPr>
          <a:xfrm>
            <a:off x="4762566" y="3511295"/>
            <a:ext cx="4381434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Imagen 8" descr="Un grupo de personas en una playa&#10;&#10;El contenido generado por IA puede ser incorrecto.">
            <a:extLst>
              <a:ext uri="{FF2B5EF4-FFF2-40B4-BE49-F238E27FC236}">
                <a16:creationId xmlns:a16="http://schemas.microsoft.com/office/drawing/2014/main" id="{9D02B69C-96E6-D4BB-FFB4-335A974A6A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4008" r="2" b="9750"/>
          <a:stretch>
            <a:fillRect/>
          </a:stretch>
        </p:blipFill>
        <p:spPr>
          <a:xfrm>
            <a:off x="20" y="3511295"/>
            <a:ext cx="577390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3192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A3BD58-7013-CC43-EBFA-F772BAB6B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Paginas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59ED47-2419-8EEB-2981-BD1D75145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GT" dirty="0">
                <a:hlinkClick r:id="rId2"/>
              </a:rPr>
              <a:t>https://www.python.org/community/pycon/</a:t>
            </a:r>
            <a:endParaRPr lang="es-GT" dirty="0"/>
          </a:p>
          <a:p>
            <a:endParaRPr lang="es-GT" dirty="0"/>
          </a:p>
          <a:p>
            <a:r>
              <a:rPr lang="es-GT" dirty="0">
                <a:hlinkClick r:id="rId3"/>
              </a:rPr>
              <a:t>https://www.python.org/community/workshops/</a:t>
            </a:r>
            <a:endParaRPr lang="es-GT" dirty="0"/>
          </a:p>
          <a:p>
            <a:endParaRPr lang="es-GT" dirty="0"/>
          </a:p>
          <a:p>
            <a:r>
              <a:rPr lang="es-GT" dirty="0">
                <a:hlinkClick r:id="rId4"/>
              </a:rPr>
              <a:t>https://pyvideo.org/</a:t>
            </a:r>
            <a:endParaRPr lang="es-GT" dirty="0"/>
          </a:p>
          <a:p>
            <a:endParaRPr lang="es-GT" dirty="0"/>
          </a:p>
          <a:p>
            <a:r>
              <a:rPr lang="es-GT" dirty="0">
                <a:hlinkClick r:id="rId5"/>
              </a:rPr>
              <a:t>https://pylatam.org/</a:t>
            </a:r>
            <a:endParaRPr lang="es-GT" dirty="0"/>
          </a:p>
          <a:p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1885365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ué son las tecnologías habilitadoras? -">
            <a:extLst>
              <a:ext uri="{FF2B5EF4-FFF2-40B4-BE49-F238E27FC236}">
                <a16:creationId xmlns:a16="http://schemas.microsoft.com/office/drawing/2014/main" id="{69F8D5E9-B679-6B3F-334E-4FF9E6675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75" r="2" b="2035"/>
          <a:stretch/>
        </p:blipFill>
        <p:spPr bwMode="auto">
          <a:xfrm>
            <a:off x="3189295" y="2790451"/>
            <a:ext cx="5597129" cy="3210299"/>
          </a:xfrm>
          <a:custGeom>
            <a:avLst/>
            <a:gdLst/>
            <a:ahLst/>
            <a:cxnLst/>
            <a:rect l="l" t="t" r="r" b="b"/>
            <a:pathLst>
              <a:path w="7462838" h="4280399">
                <a:moveTo>
                  <a:pt x="3731419" y="0"/>
                </a:moveTo>
                <a:cubicBezTo>
                  <a:pt x="5792225" y="0"/>
                  <a:pt x="7462838" y="1670613"/>
                  <a:pt x="7462838" y="3731419"/>
                </a:cubicBezTo>
                <a:cubicBezTo>
                  <a:pt x="7462838" y="3828019"/>
                  <a:pt x="7459167" y="3923762"/>
                  <a:pt x="7451957" y="4018516"/>
                </a:cubicBezTo>
                <a:lnTo>
                  <a:pt x="7422046" y="4280399"/>
                </a:lnTo>
                <a:lnTo>
                  <a:pt x="40793" y="4280399"/>
                </a:lnTo>
                <a:lnTo>
                  <a:pt x="10881" y="4018516"/>
                </a:lnTo>
                <a:cubicBezTo>
                  <a:pt x="3671" y="3923762"/>
                  <a:pt x="0" y="3828019"/>
                  <a:pt x="0" y="3731419"/>
                </a:cubicBezTo>
                <a:cubicBezTo>
                  <a:pt x="0" y="1670613"/>
                  <a:pt x="1670614" y="0"/>
                  <a:pt x="373141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61CFDFD-A2A6-9011-72AB-9AA69A6D3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556" y="1423380"/>
            <a:ext cx="3000776" cy="2068311"/>
          </a:xfrm>
        </p:spPr>
        <p:txBody>
          <a:bodyPr vert="horz" lIns="68580" tIns="34290" rIns="68580" bIns="34290" rtlCol="0" anchor="b">
            <a:normAutofit fontScale="90000"/>
          </a:bodyPr>
          <a:lstStyle/>
          <a:p>
            <a:r>
              <a:rPr lang="en-US" sz="3525"/>
              <a:t>Bienvenido a la </a:t>
            </a:r>
            <a:br>
              <a:rPr lang="en-US" sz="3525"/>
            </a:br>
            <a:r>
              <a:rPr lang="en-US" sz="3525"/>
              <a:t>Comunidad Python Guatemala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182C8FD-1117-C080-8096-E11D100C0E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1" r="1570" b="-1"/>
          <a:stretch/>
        </p:blipFill>
        <p:spPr>
          <a:xfrm>
            <a:off x="6457950" y="857258"/>
            <a:ext cx="2686050" cy="2826897"/>
          </a:xfrm>
          <a:custGeom>
            <a:avLst/>
            <a:gdLst/>
            <a:ahLst/>
            <a:cxnLst/>
            <a:rect l="l" t="t" r="r" b="b"/>
            <a:pathLst>
              <a:path w="3581400" h="3769206">
                <a:moveTo>
                  <a:pt x="366014" y="0"/>
                </a:moveTo>
                <a:lnTo>
                  <a:pt x="3581400" y="0"/>
                </a:lnTo>
                <a:lnTo>
                  <a:pt x="3581400" y="3507525"/>
                </a:lnTo>
                <a:lnTo>
                  <a:pt x="3442408" y="3574481"/>
                </a:lnTo>
                <a:cubicBezTo>
                  <a:pt x="3145957" y="3699869"/>
                  <a:pt x="2820025" y="3769206"/>
                  <a:pt x="2477898" y="3769206"/>
                </a:cubicBezTo>
                <a:cubicBezTo>
                  <a:pt x="1109392" y="3769206"/>
                  <a:pt x="0" y="2659814"/>
                  <a:pt x="0" y="1291308"/>
                </a:cubicBezTo>
                <a:cubicBezTo>
                  <a:pt x="0" y="863650"/>
                  <a:pt x="108339" y="461296"/>
                  <a:pt x="299069" y="11019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740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BF3E3-8119-E3C3-8E51-205A83102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081198-7377-3543-1377-EFB76507E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97" y="1924050"/>
            <a:ext cx="3379164" cy="1790700"/>
          </a:xfr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en-US" sz="3750" dirty="0">
                <a:solidFill>
                  <a:srgbClr val="0070C0"/>
                </a:solidFill>
              </a:rPr>
              <a:t>Redes </a:t>
            </a:r>
            <a:r>
              <a:rPr lang="en-US" sz="3750" dirty="0" err="1">
                <a:solidFill>
                  <a:srgbClr val="0070C0"/>
                </a:solidFill>
              </a:rPr>
              <a:t>sociales</a:t>
            </a:r>
            <a:endParaRPr lang="en-US" sz="3750" dirty="0">
              <a:solidFill>
                <a:srgbClr val="0070C0"/>
              </a:solidFill>
            </a:endParaRP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B8F7E9AB-EB34-6650-5E84-FD3266DB0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2219" y="2854659"/>
            <a:ext cx="2511359" cy="255609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EF6F12C-04E2-E9B1-A1DB-A94AEB8F43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402" b="1888"/>
          <a:stretch/>
        </p:blipFill>
        <p:spPr>
          <a:xfrm>
            <a:off x="4572000" y="1153483"/>
            <a:ext cx="1710864" cy="166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99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F2DB51-8A92-0B59-B250-76045928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6" y="1122120"/>
            <a:ext cx="5318475" cy="673936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sz="3000">
                <a:solidFill>
                  <a:srgbClr val="0070C0"/>
                </a:solidFill>
              </a:rPr>
              <a:t>Redes sociales</a:t>
            </a:r>
          </a:p>
        </p:txBody>
      </p:sp>
      <p:pic>
        <p:nvPicPr>
          <p:cNvPr id="5" name="Imagen 4" descr="Chat o mensaje de texto&#10;&#10;El contenido generado por IA puede ser incorrecto.">
            <a:extLst>
              <a:ext uri="{FF2B5EF4-FFF2-40B4-BE49-F238E27FC236}">
                <a16:creationId xmlns:a16="http://schemas.microsoft.com/office/drawing/2014/main" id="{8A61DFAE-CC19-8113-0353-EF097047F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11" y="2764566"/>
            <a:ext cx="3848316" cy="2455734"/>
          </a:xfrm>
          <a:prstGeom prst="rect">
            <a:avLst/>
          </a:prstGeom>
        </p:spPr>
      </p:pic>
      <p:pic>
        <p:nvPicPr>
          <p:cNvPr id="8" name="Marcador de contenido 7" descr="Código QR&#10;&#10;El contenido generado por IA puede ser incorrecto.">
            <a:extLst>
              <a:ext uri="{FF2B5EF4-FFF2-40B4-BE49-F238E27FC236}">
                <a16:creationId xmlns:a16="http://schemas.microsoft.com/office/drawing/2014/main" id="{9F79D7DE-6ABD-3A84-62EA-D8D1B6037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56638" y="2493247"/>
            <a:ext cx="2968388" cy="299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46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098" name="Picture 2" descr="Imagen generada">
            <a:extLst>
              <a:ext uri="{FF2B5EF4-FFF2-40B4-BE49-F238E27FC236}">
                <a16:creationId xmlns:a16="http://schemas.microsoft.com/office/drawing/2014/main" id="{8BDC53A0-EC7B-CA33-536F-58ED1158EA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14"/>
          <a:stretch>
            <a:fillRect/>
          </a:stretch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010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322" y="839286"/>
            <a:ext cx="5605629" cy="9941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MX" sz="3100" dirty="0"/>
              <a:t>Qué es Python: Lenguaje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2321" y="2147568"/>
            <a:ext cx="5508485" cy="335153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MX" sz="2800" dirty="0"/>
              <a:t>Python es un lenguaje de programación versátil, fácil de aprender y ampliamente usado en ciencia de datos, desarrollo web, inteligencia artificial y más.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660" y="0"/>
            <a:ext cx="1577340" cy="6858000"/>
          </a:xfrm>
          <a:prstGeom prst="rect">
            <a:avLst/>
          </a:prstGeom>
          <a:solidFill>
            <a:srgbClr val="6361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7138" y="2357641"/>
            <a:ext cx="2167815" cy="2167815"/>
          </a:xfrm>
          <a:prstGeom prst="ellipse">
            <a:avLst/>
          </a:prstGeom>
          <a:solidFill>
            <a:srgbClr val="FFFFFF"/>
          </a:solidFill>
          <a:ln w="22225">
            <a:solidFill>
              <a:srgbClr val="FEF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B996DC5-ED64-C91A-7572-21DD6CE516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3217" r="-1" b="-1"/>
          <a:stretch>
            <a:fillRect/>
          </a:stretch>
        </p:blipFill>
        <p:spPr>
          <a:xfrm>
            <a:off x="6598028" y="2461923"/>
            <a:ext cx="1937263" cy="1934153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87CB9D-6407-3F07-F79E-1AA8F3A26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6E522-6C35-6C96-D6A3-9DBCD22D4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519" y="375631"/>
            <a:ext cx="2662237" cy="1616203"/>
          </a:xfrm>
        </p:spPr>
        <p:txBody>
          <a:bodyPr anchor="b">
            <a:normAutofit fontScale="90000"/>
          </a:bodyPr>
          <a:lstStyle/>
          <a:p>
            <a:r>
              <a:rPr lang="es-GT" sz="3600" dirty="0"/>
              <a:t>Qué es Python: Marca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BEE57-CB52-D72D-3ED1-6D6C5F392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3" y="2410996"/>
            <a:ext cx="3054096" cy="344783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MX" sz="2400" dirty="0"/>
              <a:t>El uso de esta marca está regulado y supervisado por la Python Software </a:t>
            </a:r>
            <a:r>
              <a:rPr lang="es-MX" sz="2400" dirty="0" err="1"/>
              <a:t>Foundation</a:t>
            </a:r>
            <a:r>
              <a:rPr lang="es-MX" sz="2400" dirty="0"/>
              <a:t> (PSF), una organización sin fines de lucro dedicada al desarrollo de Python y su comunidad.</a:t>
            </a:r>
            <a:endParaRPr lang="es-MX" sz="4000" dirty="0"/>
          </a:p>
        </p:txBody>
      </p:sp>
      <p:pic>
        <p:nvPicPr>
          <p:cNvPr id="3076" name="Picture 4" descr="Python es el BASIC de nuestra era: es el lenguaje de programación de moda  según IEEE Spectrum y todos quieren conocerlo">
            <a:extLst>
              <a:ext uri="{FF2B5EF4-FFF2-40B4-BE49-F238E27FC236}">
                <a16:creationId xmlns:a16="http://schemas.microsoft.com/office/drawing/2014/main" id="{A9849091-0E2C-42B7-97B0-D07074745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0" r="26707"/>
          <a:stretch>
            <a:fillRect/>
          </a:stretch>
        </p:blipFill>
        <p:spPr bwMode="auto">
          <a:xfrm>
            <a:off x="3816932" y="877413"/>
            <a:ext cx="4666971" cy="504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88" name="Group 3087">
            <a:extLst>
              <a:ext uri="{FF2B5EF4-FFF2-40B4-BE49-F238E27FC236}">
                <a16:creationId xmlns:a16="http://schemas.microsoft.com/office/drawing/2014/main" id="{3AFCAD34-1AFC-BC1A-F6B2-C34C6391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816932" y="5858828"/>
            <a:ext cx="4669847" cy="123363"/>
            <a:chOff x="7015162" y="5858828"/>
            <a:chExt cx="4300544" cy="123363"/>
          </a:xfrm>
        </p:grpSpPr>
        <p:sp>
          <p:nvSpPr>
            <p:cNvPr id="3089" name="Rectangle 3088">
              <a:extLst>
                <a:ext uri="{FF2B5EF4-FFF2-40B4-BE49-F238E27FC236}">
                  <a16:creationId xmlns:a16="http://schemas.microsoft.com/office/drawing/2014/main" id="{1129F4A2-3705-CF87-3DDA-AF9CE9389B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03753" y="3770237"/>
              <a:ext cx="123362" cy="4300544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0" name="Rectangle 3089">
              <a:extLst>
                <a:ext uri="{FF2B5EF4-FFF2-40B4-BE49-F238E27FC236}">
                  <a16:creationId xmlns:a16="http://schemas.microsoft.com/office/drawing/2014/main" id="{891B1028-FC76-5583-3A1F-5815A7DCF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09789" y="4876274"/>
              <a:ext cx="123362" cy="2088471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4219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954895-7BEA-5540-C299-197714F75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973206-F34E-20A1-E4A6-7FEC20172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4777739"/>
            <a:ext cx="2564242" cy="14121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GT" sz="2900"/>
              <a:t>Qué es Python: Comunidad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400A24C-12F0-7FE8-F2B9-764CA95BC9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002" b="10182"/>
          <a:stretch>
            <a:fillRect/>
          </a:stretch>
        </p:blipFill>
        <p:spPr>
          <a:xfrm>
            <a:off x="20" y="10"/>
            <a:ext cx="9143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12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74529" y="5470492"/>
            <a:ext cx="1371600" cy="13716"/>
          </a:xfrm>
          <a:custGeom>
            <a:avLst/>
            <a:gdLst>
              <a:gd name="connsiteX0" fmla="*/ 0 w 1371600"/>
              <a:gd name="connsiteY0" fmla="*/ 0 h 13716"/>
              <a:gd name="connsiteX1" fmla="*/ 685800 w 1371600"/>
              <a:gd name="connsiteY1" fmla="*/ 0 h 13716"/>
              <a:gd name="connsiteX2" fmla="*/ 1371600 w 1371600"/>
              <a:gd name="connsiteY2" fmla="*/ 0 h 13716"/>
              <a:gd name="connsiteX3" fmla="*/ 1371600 w 1371600"/>
              <a:gd name="connsiteY3" fmla="*/ 13716 h 13716"/>
              <a:gd name="connsiteX4" fmla="*/ 713232 w 1371600"/>
              <a:gd name="connsiteY4" fmla="*/ 13716 h 13716"/>
              <a:gd name="connsiteX5" fmla="*/ 0 w 1371600"/>
              <a:gd name="connsiteY5" fmla="*/ 13716 h 13716"/>
              <a:gd name="connsiteX6" fmla="*/ 0 w 1371600"/>
              <a:gd name="connsiteY6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3716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127" y="2892"/>
                  <a:pt x="1371229" y="8681"/>
                  <a:pt x="1371600" y="13716"/>
                </a:cubicBezTo>
                <a:cubicBezTo>
                  <a:pt x="1107995" y="21892"/>
                  <a:pt x="1033361" y="28370"/>
                  <a:pt x="713232" y="13716"/>
                </a:cubicBezTo>
                <a:cubicBezTo>
                  <a:pt x="393103" y="-938"/>
                  <a:pt x="289343" y="38649"/>
                  <a:pt x="0" y="13716"/>
                </a:cubicBezTo>
                <a:cubicBezTo>
                  <a:pt x="227" y="7219"/>
                  <a:pt x="197" y="5990"/>
                  <a:pt x="0" y="0"/>
                </a:cubicBezTo>
                <a:close/>
              </a:path>
              <a:path w="1371600" h="13716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228" y="6235"/>
                  <a:pt x="1371259" y="10206"/>
                  <a:pt x="1371600" y="13716"/>
                </a:cubicBezTo>
                <a:cubicBezTo>
                  <a:pt x="1176823" y="-5981"/>
                  <a:pt x="900830" y="5417"/>
                  <a:pt x="713232" y="13716"/>
                </a:cubicBezTo>
                <a:cubicBezTo>
                  <a:pt x="525634" y="22015"/>
                  <a:pt x="282837" y="1152"/>
                  <a:pt x="0" y="13716"/>
                </a:cubicBezTo>
                <a:cubicBezTo>
                  <a:pt x="596" y="8712"/>
                  <a:pt x="320" y="3422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AA5F1-BDF5-FDE0-B9C4-06B2ACC65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0720" y="4777739"/>
            <a:ext cx="5173220" cy="139922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MX" sz="1900" dirty="0"/>
              <a:t>Es una de las más grandes y activas del mundo, con contribuciones constantes al desarrollo del lenguaje y soporte global.</a:t>
            </a:r>
          </a:p>
        </p:txBody>
      </p:sp>
    </p:spTree>
    <p:extLst>
      <p:ext uri="{BB962C8B-B14F-4D97-AF65-F5344CB8AC3E}">
        <p14:creationId xmlns:p14="http://schemas.microsoft.com/office/powerpoint/2010/main" val="1717458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s-GT" sz="3500"/>
              <a:t>Historia de las PyCon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647" y="2324912"/>
            <a:ext cx="3485179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MX" sz="1700" dirty="0" err="1"/>
              <a:t>PyCon</a:t>
            </a:r>
            <a:r>
              <a:rPr lang="es-MX" sz="1700" dirty="0"/>
              <a:t> surgió en 2003 como un evento para reunir a desarrolladores de Python.</a:t>
            </a:r>
          </a:p>
          <a:p>
            <a:pPr marL="0" indent="0">
              <a:buNone/>
            </a:pPr>
            <a:endParaRPr lang="es-MX" sz="1700" dirty="0"/>
          </a:p>
          <a:p>
            <a:pPr marL="0" indent="0">
              <a:buNone/>
            </a:pPr>
            <a:r>
              <a:rPr lang="es-MX" sz="1700" dirty="0"/>
              <a:t>Desde entonces, se ha expandido a nivel global, con ediciones en América, Europa, Asia y África.</a:t>
            </a:r>
          </a:p>
          <a:p>
            <a:pPr marL="0" indent="0">
              <a:buNone/>
            </a:pPr>
            <a:endParaRPr lang="es-MX" sz="1700" dirty="0"/>
          </a:p>
          <a:p>
            <a:pPr marL="0" indent="0">
              <a:buNone/>
            </a:pPr>
            <a:r>
              <a:rPr lang="es-MX" sz="1700" dirty="0"/>
              <a:t>Es el espacio donde se comparten nuevas ideas, se presentan proyectos y se fomenta la colaboración entre programadores.</a:t>
            </a:r>
          </a:p>
        </p:txBody>
      </p:sp>
      <p:pic>
        <p:nvPicPr>
          <p:cNvPr id="13" name="Picture 4" descr="Vista de la Tierra desde el espacio">
            <a:extLst>
              <a:ext uri="{FF2B5EF4-FFF2-40B4-BE49-F238E27FC236}">
                <a16:creationId xmlns:a16="http://schemas.microsoft.com/office/drawing/2014/main" id="{9FF2589F-38A4-3CB2-8F17-CD2A0CE11A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372" r="29587"/>
          <a:stretch>
            <a:fillRect/>
          </a:stretch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s-GT" sz="3500"/>
              <a:t>Actividades en PyCon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168" y="2542032"/>
            <a:ext cx="4365712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MX" sz="1800" dirty="0"/>
              <a:t>Charlas técnicas sobre las últimas tendencias en Python.</a:t>
            </a:r>
          </a:p>
          <a:p>
            <a:pPr marL="0" indent="0">
              <a:buNone/>
            </a:pPr>
            <a:endParaRPr lang="es-MX" sz="1800" dirty="0"/>
          </a:p>
          <a:p>
            <a:pPr marL="0" indent="0">
              <a:buNone/>
            </a:pPr>
            <a:r>
              <a:rPr lang="es-MX" sz="1800" dirty="0"/>
              <a:t>Talleres prácticos para aprender sobre nuevas librerías y </a:t>
            </a:r>
            <a:r>
              <a:rPr lang="es-MX" sz="1800" dirty="0" err="1"/>
              <a:t>frameworks</a:t>
            </a:r>
            <a:r>
              <a:rPr lang="es-MX" sz="1800" dirty="0"/>
              <a:t>.</a:t>
            </a:r>
          </a:p>
          <a:p>
            <a:pPr marL="0" indent="0">
              <a:buNone/>
            </a:pPr>
            <a:endParaRPr lang="es-MX" sz="1800" dirty="0"/>
          </a:p>
          <a:p>
            <a:pPr marL="0" indent="0">
              <a:buNone/>
            </a:pPr>
            <a:r>
              <a:rPr lang="es-MX" sz="1800" dirty="0" err="1"/>
              <a:t>Sprints</a:t>
            </a:r>
            <a:r>
              <a:rPr lang="es-MX" sz="1800" dirty="0"/>
              <a:t> de desarrollo para contribuir a proyectos Open </a:t>
            </a:r>
            <a:r>
              <a:rPr lang="es-MX" sz="1800" dirty="0" err="1"/>
              <a:t>Source</a:t>
            </a:r>
            <a:r>
              <a:rPr lang="es-MX" sz="1800" dirty="0"/>
              <a:t>.</a:t>
            </a:r>
          </a:p>
          <a:p>
            <a:pPr marL="0" indent="0">
              <a:buNone/>
            </a:pPr>
            <a:endParaRPr lang="es-MX" sz="1800" dirty="0"/>
          </a:p>
          <a:p>
            <a:pPr marL="0" indent="0">
              <a:buNone/>
            </a:pPr>
            <a:r>
              <a:rPr lang="es-MX" sz="1800" dirty="0" err="1"/>
              <a:t>Networking</a:t>
            </a:r>
            <a:r>
              <a:rPr lang="es-MX" sz="1800" dirty="0"/>
              <a:t> con desarrolladores y empresas de tecnología.</a:t>
            </a:r>
          </a:p>
        </p:txBody>
      </p:sp>
      <p:pic>
        <p:nvPicPr>
          <p:cNvPr id="5" name="Picture 4" descr="Una persona que busca un papel en una mesa llena de papel y notas adhesivas">
            <a:extLst>
              <a:ext uri="{FF2B5EF4-FFF2-40B4-BE49-F238E27FC236}">
                <a16:creationId xmlns:a16="http://schemas.microsoft.com/office/drawing/2014/main" id="{39ECF40B-4122-0229-A753-DBD4317498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229" r="28221" b="-2"/>
          <a:stretch>
            <a:fillRect/>
          </a:stretch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/>
              <a:t>Aplicación en Proyectos Reales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E87E6EF-F5A0-9599-47CD-68F26DB3C2B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Becas y Accesibilidad en PyCon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D8C1734-398F-5F83-7339-F5105657F70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568</Words>
  <Application>Microsoft Office PowerPoint</Application>
  <PresentationFormat>Presentación en pantalla (4:3)</PresentationFormat>
  <Paragraphs>51</Paragraphs>
  <Slides>18</Slides>
  <Notes>1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Aptos</vt:lpstr>
      <vt:lpstr>Arial</vt:lpstr>
      <vt:lpstr>Calibri</vt:lpstr>
      <vt:lpstr>Office Theme</vt:lpstr>
      <vt:lpstr>Comunidad Python Guatemala</vt:lpstr>
      <vt:lpstr>Presentación de PowerPoint</vt:lpstr>
      <vt:lpstr>Qué es Python: Lenguaje</vt:lpstr>
      <vt:lpstr>Qué es Python: Marca</vt:lpstr>
      <vt:lpstr>Qué es Python: Comunidad</vt:lpstr>
      <vt:lpstr>Historia de las PyCon</vt:lpstr>
      <vt:lpstr>Actividades en PyCon</vt:lpstr>
      <vt:lpstr>Aplicación en Proyectos Reales</vt:lpstr>
      <vt:lpstr>Becas y Accesibilidad en PyCon</vt:lpstr>
      <vt:lpstr>Conclusión e Invitación</vt:lpstr>
      <vt:lpstr>Experiencia en PyCon</vt:lpstr>
      <vt:lpstr>Presentación de PowerPoint</vt:lpstr>
      <vt:lpstr>Presentación de PowerPoint</vt:lpstr>
      <vt:lpstr>Presentación de PowerPoint</vt:lpstr>
      <vt:lpstr>Paginas</vt:lpstr>
      <vt:lpstr>Bienvenido a la  Comunidad Python Guatemala</vt:lpstr>
      <vt:lpstr>Redes sociales</vt:lpstr>
      <vt:lpstr>Redes sociales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Cometa GT</cp:lastModifiedBy>
  <cp:revision>3</cp:revision>
  <dcterms:created xsi:type="dcterms:W3CDTF">2013-01-27T09:14:16Z</dcterms:created>
  <dcterms:modified xsi:type="dcterms:W3CDTF">2025-05-14T04:34:19Z</dcterms:modified>
  <cp:category/>
</cp:coreProperties>
</file>